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2" r:id="rId1"/>
  </p:sldMasterIdLst>
  <p:notesMasterIdLst>
    <p:notesMasterId r:id="rId34"/>
  </p:notesMasterIdLst>
  <p:handoutMasterIdLst>
    <p:handoutMasterId r:id="rId35"/>
  </p:handoutMasterIdLst>
  <p:sldIdLst>
    <p:sldId id="754" r:id="rId2"/>
    <p:sldId id="1008" r:id="rId3"/>
    <p:sldId id="838" r:id="rId4"/>
    <p:sldId id="1007" r:id="rId5"/>
    <p:sldId id="913" r:id="rId6"/>
    <p:sldId id="1009" r:id="rId7"/>
    <p:sldId id="990" r:id="rId8"/>
    <p:sldId id="991" r:id="rId9"/>
    <p:sldId id="895" r:id="rId10"/>
    <p:sldId id="968" r:id="rId11"/>
    <p:sldId id="1010" r:id="rId12"/>
    <p:sldId id="992" r:id="rId13"/>
    <p:sldId id="993" r:id="rId14"/>
    <p:sldId id="994" r:id="rId15"/>
    <p:sldId id="996" r:id="rId16"/>
    <p:sldId id="1011" r:id="rId17"/>
    <p:sldId id="997" r:id="rId18"/>
    <p:sldId id="999" r:id="rId19"/>
    <p:sldId id="1006" r:id="rId20"/>
    <p:sldId id="1012" r:id="rId21"/>
    <p:sldId id="989" r:id="rId22"/>
    <p:sldId id="1005" r:id="rId23"/>
    <p:sldId id="963" r:id="rId24"/>
    <p:sldId id="978" r:id="rId25"/>
    <p:sldId id="986" r:id="rId26"/>
    <p:sldId id="950" r:id="rId27"/>
    <p:sldId id="962" r:id="rId28"/>
    <p:sldId id="955" r:id="rId29"/>
    <p:sldId id="954" r:id="rId30"/>
    <p:sldId id="987" r:id="rId31"/>
    <p:sldId id="1013" r:id="rId32"/>
    <p:sldId id="930" r:id="rId33"/>
  </p:sldIdLst>
  <p:sldSz cx="9144000" cy="6858000" type="screen4x3"/>
  <p:notesSz cx="6743700" cy="9880600"/>
  <p:defaultTextStyle>
    <a:defPPr>
      <a:defRPr lang="de-DE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Comic Sans MS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Comic Sans MS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Comic Sans MS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Comic Sans MS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Comic Sans MS" charset="0"/>
        <a:ea typeface="+mn-ea"/>
        <a:cs typeface="+mn-cs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Comic Sans MS" charset="0"/>
        <a:ea typeface="+mn-ea"/>
        <a:cs typeface="+mn-cs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Comic Sans MS" charset="0"/>
        <a:ea typeface="+mn-ea"/>
        <a:cs typeface="+mn-cs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Comic Sans MS" charset="0"/>
        <a:ea typeface="+mn-ea"/>
        <a:cs typeface="+mn-cs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Comic Sans MS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FFF37"/>
    <a:srgbClr val="FFFF00"/>
    <a:srgbClr val="CC00CC"/>
    <a:srgbClr val="990099"/>
    <a:srgbClr val="66FFFF"/>
    <a:srgbClr val="CC3399"/>
    <a:srgbClr val="FF9933"/>
    <a:srgbClr val="FFCC00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>
    <p:restoredLeft sz="17064" autoAdjust="0"/>
    <p:restoredTop sz="98266" autoAdjust="0"/>
  </p:normalViewPr>
  <p:slideViewPr>
    <p:cSldViewPr snapToObjects="1">
      <p:cViewPr varScale="1">
        <p:scale>
          <a:sx n="115" d="100"/>
          <a:sy n="115" d="100"/>
        </p:scale>
        <p:origin x="-2240" y="-112"/>
      </p:cViewPr>
      <p:guideLst>
        <p:guide orient="horz" pos="3408"/>
        <p:guide orient="horz" pos="3600"/>
        <p:guide orient="horz" pos="2208"/>
        <p:guide pos="4896"/>
        <p:guide pos="144"/>
        <p:guide pos="5280"/>
      </p:guideLst>
    </p:cSldViewPr>
  </p:slideViewPr>
  <p:outlineViewPr>
    <p:cViewPr>
      <p:scale>
        <a:sx n="33" d="100"/>
        <a:sy n="33" d="100"/>
      </p:scale>
      <p:origin x="0" y="43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9" d="100"/>
        <a:sy n="89" d="100"/>
      </p:scale>
      <p:origin x="0" y="0"/>
    </p:cViewPr>
  </p:sorterViewPr>
  <p:notesViewPr>
    <p:cSldViewPr snapToObjects="1">
      <p:cViewPr varScale="1">
        <p:scale>
          <a:sx n="58" d="100"/>
          <a:sy n="58" d="100"/>
        </p:scale>
        <p:origin x="-1770" y="-78"/>
      </p:cViewPr>
      <p:guideLst>
        <p:guide orient="horz" pos="3112"/>
        <p:guide pos="2124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notesMaster" Target="notesMasters/notesMaster1.xml"/><Relationship Id="rId35" Type="http://schemas.openxmlformats.org/officeDocument/2006/relationships/handoutMaster" Target="handoutMasters/handoutMaster1.xml"/><Relationship Id="rId36" Type="http://schemas.openxmlformats.org/officeDocument/2006/relationships/printerSettings" Target="printerSettings/printerSettings1.bin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presProps" Target="presProps.xml"/><Relationship Id="rId38" Type="http://schemas.openxmlformats.org/officeDocument/2006/relationships/viewProps" Target="viewProps.xml"/><Relationship Id="rId39" Type="http://schemas.openxmlformats.org/officeDocument/2006/relationships/theme" Target="theme/theme1.xml"/><Relationship Id="rId4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22588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Comic Sans MS" pitchFamily="-108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21113" y="0"/>
            <a:ext cx="2922587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omic Sans MS" pitchFamily="-108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2253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386888"/>
            <a:ext cx="2922588" cy="49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Comic Sans MS" pitchFamily="-108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2253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21113" y="9386888"/>
            <a:ext cx="2922587" cy="49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omic Sans MS" pitchFamily="-108" charset="0"/>
              </a:defRPr>
            </a:lvl1pPr>
          </a:lstStyle>
          <a:p>
            <a:pPr>
              <a:defRPr/>
            </a:pPr>
            <a:fld id="{ACE9CA22-8ADD-E540-A669-BC9554AA6145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78672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22588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Comic Sans MS" pitchFamily="-108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21113" y="0"/>
            <a:ext cx="2922587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omic Sans MS" pitchFamily="-108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638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01700" y="741363"/>
            <a:ext cx="4940300" cy="37052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7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898525" y="4692650"/>
            <a:ext cx="4946650" cy="4446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/>
              <a:t>Klicken Sie, um die Textformatierung des Masters zu bearbeiten.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327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386888"/>
            <a:ext cx="2922588" cy="49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Comic Sans MS" pitchFamily="-108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27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21113" y="9386888"/>
            <a:ext cx="2922587" cy="49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omic Sans MS" pitchFamily="-108" charset="0"/>
              </a:defRPr>
            </a:lvl1pPr>
          </a:lstStyle>
          <a:p>
            <a:pPr>
              <a:defRPr/>
            </a:pPr>
            <a:fld id="{6E64FDE8-8AB4-E548-A879-1B32145E0635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401416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omic Sans MS" pitchFamily="-111" charset="0"/>
        <a:ea typeface="ＭＳ Ｐゴシック" pitchFamily="-111" charset="-128"/>
        <a:cs typeface="ＭＳ Ｐゴシック" pitchFamily="-111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omic Sans MS" pitchFamily="-111" charset="0"/>
        <a:ea typeface="ＭＳ Ｐゴシック" pitchFamily="-111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omic Sans MS" pitchFamily="-111" charset="0"/>
        <a:ea typeface="ＭＳ Ｐゴシック" pitchFamily="-111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omic Sans MS" pitchFamily="-111" charset="0"/>
        <a:ea typeface="ＭＳ Ｐゴシック" pitchFamily="-111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omic Sans MS" pitchFamily="-111" charset="0"/>
        <a:ea typeface="ＭＳ Ｐゴシック" pitchFamily="-111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867B2CB-24FE-AD45-A866-D2304B5A7929}" type="slidenum">
              <a:rPr lang="de-DE">
                <a:latin typeface="Comic Sans MS" charset="0"/>
              </a:rPr>
              <a:pPr/>
              <a:t>3</a:t>
            </a:fld>
            <a:endParaRPr lang="de-DE">
              <a:latin typeface="Comic Sans MS" charset="0"/>
            </a:endParaRPr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4688" y="4692650"/>
            <a:ext cx="5394325" cy="4446588"/>
          </a:xfrm>
          <a:noFill/>
          <a:ln/>
        </p:spPr>
        <p:txBody>
          <a:bodyPr/>
          <a:lstStyle/>
          <a:p>
            <a:endParaRPr lang="de-DE">
              <a:latin typeface="Comic Sans MS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FF1A45D-2C72-9446-BECB-449BC509344A}" type="slidenum">
              <a:rPr lang="en-US"/>
              <a:pPr/>
              <a:t>4</a:t>
            </a:fld>
            <a:endParaRPr lang="en-US"/>
          </a:p>
        </p:txBody>
      </p:sp>
      <p:sp>
        <p:nvSpPr>
          <p:cNvPr id="2087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0879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4069" y="4692787"/>
            <a:ext cx="5395563" cy="444604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4FFB20F3-1119-5B40-9C1A-8ABBA219ED46}" type="slidenum">
              <a:rPr lang="en-GB" sz="1200">
                <a:latin typeface="Times New Roman" charset="0"/>
              </a:rPr>
              <a:pPr/>
              <a:t>5</a:t>
            </a:fld>
            <a:endParaRPr lang="en-GB" sz="1200">
              <a:latin typeface="Times New Roman" charset="0"/>
            </a:endParaRPr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A5AB25E-E2F6-B544-B813-2798D5AF0B4D}" type="slidenum">
              <a:rPr lang="en-US" smtClean="0">
                <a:latin typeface="Comic Sans MS" charset="0"/>
                <a:ea typeface="ＭＳ Ｐゴシック" charset="-128"/>
                <a:cs typeface="ＭＳ Ｐゴシック" charset="-128"/>
              </a:rPr>
              <a:pPr/>
              <a:t>21</a:t>
            </a:fld>
            <a:endParaRPr lang="en-US" smtClean="0">
              <a:latin typeface="Comic Sans MS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de-DE" smtClean="0">
              <a:latin typeface="Comic Sans MS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E64FDE8-8AB4-E548-A879-1B32145E0635}" type="slidenum">
              <a:rPr lang="de-DE" smtClean="0"/>
              <a:pPr>
                <a:defRPr/>
              </a:pPr>
              <a:t>24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279547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257CC84-82AF-0D4D-B887-8C54FD28E804}" type="slidenum">
              <a:rPr lang="de-DE">
                <a:latin typeface="Comic Sans MS" charset="0"/>
              </a:rPr>
              <a:pPr/>
              <a:t>25</a:t>
            </a:fld>
            <a:endParaRPr lang="de-DE">
              <a:latin typeface="Comic Sans MS" charset="0"/>
            </a:endParaRPr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DE">
              <a:latin typeface="Comic Sans MS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Hasinger Urania 18.2.2010</a:t>
            </a:r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16F7D9F-A822-1A4D-814C-745F7494DF7C}" type="slidenum">
              <a:rPr lang="de-DE" smtClean="0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02019936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Hasinger Urania 18.2.2010</a:t>
            </a:r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16F7D9F-A822-1A4D-814C-745F7494DF7C}" type="slidenum">
              <a:rPr lang="de-DE" smtClean="0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49498235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Hasinger Urania 18.2.2010</a:t>
            </a:r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16F7D9F-A822-1A4D-814C-745F7494DF7C}" type="slidenum">
              <a:rPr lang="de-DE" smtClean="0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27941222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el, Inhalt und 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7772400" cy="1143000"/>
          </a:xfrm>
        </p:spPr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Inhaltsplatzhalt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Hasinger Urania 18.2.2010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06E293-3CAD-674E-B7C7-7B713ECD6B74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66863800"/>
      </p:ext>
    </p:extLst>
  </p:cSld>
  <p:clrMapOvr>
    <a:masterClrMapping/>
  </p:clrMapOvr>
  <p:transition xmlns:p14="http://schemas.microsoft.com/office/powerpoint/2010/main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Hasinger Urania 18.2.2010</a:t>
            </a:r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16F7D9F-A822-1A4D-814C-745F7494DF7C}" type="slidenum">
              <a:rPr lang="de-DE" smtClean="0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75933374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Hasinger Urania 18.2.2010</a:t>
            </a:r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16F7D9F-A822-1A4D-814C-745F7494DF7C}" type="slidenum">
              <a:rPr lang="de-DE" smtClean="0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98952600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Hasinger Urania 18.2.2010</a:t>
            </a:r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16F7D9F-A822-1A4D-814C-745F7494DF7C}" type="slidenum">
              <a:rPr lang="de-DE" smtClean="0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34301619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Hasinger Urania 18.2.2010</a:t>
            </a:r>
            <a:endParaRPr lang="de-D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16F7D9F-A822-1A4D-814C-745F7494DF7C}" type="slidenum">
              <a:rPr lang="de-DE" smtClean="0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17940929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Hasinger Urania 18.2.2010</a:t>
            </a:r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16F7D9F-A822-1A4D-814C-745F7494DF7C}" type="slidenum">
              <a:rPr lang="de-DE" smtClean="0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56067729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Hasinger Urania 18.2.2010</a:t>
            </a:r>
            <a:endParaRPr lang="de-D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16F7D9F-A822-1A4D-814C-745F7494DF7C}" type="slidenum">
              <a:rPr lang="de-DE" smtClean="0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49128790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Hasinger Urania 18.2.2010</a:t>
            </a:r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16F7D9F-A822-1A4D-814C-745F7494DF7C}" type="slidenum">
              <a:rPr lang="de-DE" smtClean="0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30116199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Hasinger Urania 18.2.2010</a:t>
            </a:r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16F7D9F-A822-1A4D-814C-745F7494DF7C}" type="slidenum">
              <a:rPr lang="de-DE" smtClean="0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06574558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67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980728"/>
            <a:ext cx="8229600" cy="51454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de-DE" dirty="0" smtClean="0"/>
              <a:t>Hasinger          11/22/2010</a:t>
            </a:r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016F7D9F-A822-1A4D-814C-745F7494DF7C}" type="slidenum">
              <a:rPr lang="de-DE" smtClean="0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5771123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00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Relationship Id="rId3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emf"/><Relationship Id="rId3" Type="http://schemas.openxmlformats.org/officeDocument/2006/relationships/image" Target="../media/image27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4" Type="http://schemas.openxmlformats.org/officeDocument/2006/relationships/image" Target="../media/image30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4" Type="http://schemas.openxmlformats.org/officeDocument/2006/relationships/image" Target="../media/image33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Relationship Id="rId3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png"/><Relationship Id="rId5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43.png"/><Relationship Id="rId5" Type="http://schemas.openxmlformats.org/officeDocument/2006/relationships/image" Target="../media/image44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4" Type="http://schemas.openxmlformats.org/officeDocument/2006/relationships/image" Target="../media/image46.jpeg"/><Relationship Id="rId5" Type="http://schemas.openxmlformats.org/officeDocument/2006/relationships/image" Target="../media/image47.jpeg"/><Relationship Id="rId6" Type="http://schemas.openxmlformats.org/officeDocument/2006/relationships/image" Target="../media/image48.jpeg"/><Relationship Id="rId7" Type="http://schemas.openxmlformats.org/officeDocument/2006/relationships/image" Target="../media/image49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0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4" Type="http://schemas.openxmlformats.org/officeDocument/2006/relationships/image" Target="../media/image52.png"/><Relationship Id="rId5" Type="http://schemas.openxmlformats.org/officeDocument/2006/relationships/image" Target="../media/image53.wmf"/><Relationship Id="rId6" Type="http://schemas.openxmlformats.org/officeDocument/2006/relationships/image" Target="../media/image54.wmf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png"/><Relationship Id="rId3" Type="http://schemas.openxmlformats.org/officeDocument/2006/relationships/image" Target="../media/image56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4" Type="http://schemas.openxmlformats.org/officeDocument/2006/relationships/image" Target="../media/image60.png"/><Relationship Id="rId5" Type="http://schemas.openxmlformats.org/officeDocument/2006/relationships/image" Target="../media/image61.png"/><Relationship Id="rId6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png"/><Relationship Id="rId3" Type="http://schemas.openxmlformats.org/officeDocument/2006/relationships/image" Target="../media/image6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6.png"/><Relationship Id="rId5" Type="http://schemas.openxmlformats.org/officeDocument/2006/relationships/image" Target="../media/image7.jpeg"/><Relationship Id="rId6" Type="http://schemas.openxmlformats.org/officeDocument/2006/relationships/image" Target="../media/image8.png"/><Relationship Id="rId7" Type="http://schemas.openxmlformats.org/officeDocument/2006/relationships/image" Target="../media/image9.png"/><Relationship Id="rId8" Type="http://schemas.openxmlformats.org/officeDocument/2006/relationships/image" Target="../media/image10.jpeg"/><Relationship Id="rId9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jpeg"/><Relationship Id="rId3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microsoft.com/office/2007/relationships/hdphoto" Target="../media/hdphoto1.wdp"/><Relationship Id="rId5" Type="http://schemas.openxmlformats.org/officeDocument/2006/relationships/image" Target="../media/image14.jpeg"/><Relationship Id="rId6" Type="http://schemas.openxmlformats.org/officeDocument/2006/relationships/image" Target="../media/image15.png"/><Relationship Id="rId7" Type="http://schemas.openxmlformats.org/officeDocument/2006/relationships/image" Target="../media/image16.png"/><Relationship Id="rId8" Type="http://schemas.openxmlformats.org/officeDocument/2006/relationships/image" Target="../media/image17.png"/><Relationship Id="rId9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Relationship Id="rId3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4" name="Rectangle 8"/>
          <p:cNvSpPr>
            <a:spLocks noGrp="1" noChangeArrowheads="1"/>
          </p:cNvSpPr>
          <p:nvPr>
            <p:ph type="ctrTitle"/>
          </p:nvPr>
        </p:nvSpPr>
        <p:spPr>
          <a:xfrm>
            <a:off x="412750" y="1196752"/>
            <a:ext cx="8407722" cy="1990725"/>
          </a:xfrm>
        </p:spPr>
        <p:txBody>
          <a:bodyPr>
            <a:normAutofit/>
          </a:bodyPr>
          <a:lstStyle/>
          <a:p>
            <a:r>
              <a:rPr lang="de-DE" dirty="0" smtClean="0">
                <a:ea typeface="ＭＳ Ｐゴシック" charset="-128"/>
                <a:cs typeface="ＭＳ Ｐゴシック" charset="-128"/>
              </a:rPr>
              <a:t>Formation </a:t>
            </a:r>
            <a:r>
              <a:rPr lang="de-DE" dirty="0" err="1" smtClean="0">
                <a:ea typeface="ＭＳ Ｐゴシック" charset="-128"/>
                <a:cs typeface="ＭＳ Ｐゴシック" charset="-128"/>
              </a:rPr>
              <a:t>and</a:t>
            </a:r>
            <a:r>
              <a:rPr lang="de-DE" dirty="0" smtClean="0">
                <a:ea typeface="ＭＳ Ｐゴシック" charset="-128"/>
                <a:cs typeface="ＭＳ Ｐゴシック" charset="-128"/>
              </a:rPr>
              <a:t> Evolution </a:t>
            </a:r>
            <a:r>
              <a:rPr lang="de-DE" dirty="0" err="1" smtClean="0">
                <a:ea typeface="ＭＳ Ｐゴシック" charset="-128"/>
                <a:cs typeface="ＭＳ Ｐゴシック" charset="-128"/>
              </a:rPr>
              <a:t>of</a:t>
            </a:r>
            <a:r>
              <a:rPr lang="de-DE" dirty="0" smtClean="0">
                <a:ea typeface="ＭＳ Ｐゴシック" charset="-128"/>
                <a:cs typeface="ＭＳ Ｐゴシック" charset="-128"/>
              </a:rPr>
              <a:t> Black Holes in </a:t>
            </a:r>
            <a:r>
              <a:rPr lang="de-DE" dirty="0" err="1" smtClean="0">
                <a:ea typeface="ＭＳ Ｐゴシック" charset="-128"/>
                <a:cs typeface="ＭＳ Ｐゴシック" charset="-128"/>
              </a:rPr>
              <a:t>Cosmic</a:t>
            </a:r>
            <a:r>
              <a:rPr lang="de-DE" dirty="0" smtClean="0">
                <a:ea typeface="ＭＳ Ｐゴシック" charset="-128"/>
                <a:cs typeface="ＭＳ Ｐゴシック" charset="-128"/>
              </a:rPr>
              <a:t> Backgrounds</a:t>
            </a:r>
          </a:p>
        </p:txBody>
      </p:sp>
      <p:sp>
        <p:nvSpPr>
          <p:cNvPr id="17410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857134" y="3476375"/>
            <a:ext cx="7392987" cy="685800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</a:pPr>
            <a:r>
              <a:rPr lang="de-DE" sz="2400" dirty="0">
                <a:solidFill>
                  <a:srgbClr val="FF0000"/>
                </a:solidFill>
                <a:ea typeface="ＭＳ Ｐゴシック" charset="-128"/>
                <a:cs typeface="ＭＳ Ｐゴシック" charset="-128"/>
              </a:rPr>
              <a:t>Günther Hasinger</a:t>
            </a:r>
          </a:p>
          <a:p>
            <a:pPr>
              <a:lnSpc>
                <a:spcPct val="80000"/>
              </a:lnSpc>
            </a:pPr>
            <a:r>
              <a:rPr lang="de-DE" sz="2400" dirty="0">
                <a:solidFill>
                  <a:srgbClr val="FF0000"/>
                </a:solidFill>
                <a:ea typeface="ＭＳ Ｐゴシック" charset="-128"/>
                <a:cs typeface="ＭＳ Ｐゴシック" charset="-128"/>
              </a:rPr>
              <a:t> </a:t>
            </a:r>
            <a:r>
              <a:rPr lang="de-DE" sz="2400" dirty="0" smtClean="0">
                <a:solidFill>
                  <a:srgbClr val="FF0000"/>
                </a:solidFill>
                <a:ea typeface="ＭＳ Ｐゴシック" charset="-128"/>
                <a:cs typeface="ＭＳ Ｐゴシック" charset="-128"/>
              </a:rPr>
              <a:t>Institute </a:t>
            </a:r>
            <a:r>
              <a:rPr lang="de-DE" sz="2400" dirty="0" err="1" smtClean="0">
                <a:solidFill>
                  <a:srgbClr val="FF0000"/>
                </a:solidFill>
                <a:ea typeface="ＭＳ Ｐゴシック" charset="-128"/>
                <a:cs typeface="ＭＳ Ｐゴシック" charset="-128"/>
              </a:rPr>
              <a:t>for</a:t>
            </a:r>
            <a:r>
              <a:rPr lang="de-DE" sz="2400" dirty="0" smtClean="0">
                <a:solidFill>
                  <a:srgbClr val="FF0000"/>
                </a:solidFill>
                <a:ea typeface="ＭＳ Ｐゴシック" charset="-128"/>
                <a:cs typeface="ＭＳ Ｐゴシック" charset="-128"/>
              </a:rPr>
              <a:t> </a:t>
            </a:r>
            <a:r>
              <a:rPr lang="de-DE" sz="2400" dirty="0" err="1" smtClean="0">
                <a:solidFill>
                  <a:srgbClr val="FF0000"/>
                </a:solidFill>
                <a:ea typeface="ＭＳ Ｐゴシック" charset="-128"/>
                <a:cs typeface="ＭＳ Ｐゴシック" charset="-128"/>
              </a:rPr>
              <a:t>Astronomy</a:t>
            </a:r>
            <a:endParaRPr lang="de-DE" sz="2400" dirty="0" smtClean="0">
              <a:solidFill>
                <a:srgbClr val="FF0000"/>
              </a:solidFill>
              <a:ea typeface="ＭＳ Ｐゴシック" charset="-128"/>
              <a:cs typeface="ＭＳ Ｐゴシック" charset="-128"/>
            </a:endParaRPr>
          </a:p>
          <a:p>
            <a:pPr>
              <a:lnSpc>
                <a:spcPct val="80000"/>
              </a:lnSpc>
            </a:pPr>
            <a:r>
              <a:rPr lang="de-DE" sz="2400" dirty="0" smtClean="0">
                <a:solidFill>
                  <a:srgbClr val="FF0000"/>
                </a:solidFill>
                <a:ea typeface="ＭＳ Ｐゴシック" charset="-128"/>
                <a:cs typeface="ＭＳ Ｐゴシック" charset="-128"/>
              </a:rPr>
              <a:t>University </a:t>
            </a:r>
            <a:r>
              <a:rPr lang="de-DE" sz="2400" dirty="0" err="1" smtClean="0">
                <a:solidFill>
                  <a:srgbClr val="FF0000"/>
                </a:solidFill>
                <a:ea typeface="ＭＳ Ｐゴシック" charset="-128"/>
                <a:cs typeface="ＭＳ Ｐゴシック" charset="-128"/>
              </a:rPr>
              <a:t>of</a:t>
            </a:r>
            <a:r>
              <a:rPr lang="de-DE" sz="2400" dirty="0" smtClean="0">
                <a:solidFill>
                  <a:srgbClr val="FF0000"/>
                </a:solidFill>
                <a:ea typeface="ＭＳ Ｐゴシック" charset="-128"/>
                <a:cs typeface="ＭＳ Ｐゴシック" charset="-128"/>
              </a:rPr>
              <a:t> Hawaii</a:t>
            </a:r>
          </a:p>
          <a:p>
            <a:pPr>
              <a:lnSpc>
                <a:spcPct val="80000"/>
              </a:lnSpc>
            </a:pPr>
            <a:endParaRPr lang="de-DE" sz="2400" dirty="0">
              <a:solidFill>
                <a:srgbClr val="FF00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7411" name="Text Box 3"/>
          <p:cNvSpPr txBox="1">
            <a:spLocks noChangeArrowheads="1"/>
          </p:cNvSpPr>
          <p:nvPr/>
        </p:nvSpPr>
        <p:spPr bwMode="auto">
          <a:xfrm>
            <a:off x="228600" y="4938713"/>
            <a:ext cx="184150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fontAlgn="b"/>
            <a:endParaRPr lang="de-DE" sz="1400">
              <a:solidFill>
                <a:schemeClr val="accent1"/>
              </a:solidFill>
              <a:latin typeface="Arial" charset="0"/>
              <a:ea typeface="Arial" charset="0"/>
              <a:cs typeface="Arial" charset="0"/>
            </a:endParaRPr>
          </a:p>
          <a:p>
            <a:pPr fontAlgn="b"/>
            <a:endParaRPr lang="de-DE" sz="1400">
              <a:solidFill>
                <a:schemeClr val="accent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7412" name="Rectangle 4"/>
          <p:cNvSpPr>
            <a:spLocks noChangeArrowheads="1"/>
          </p:cNvSpPr>
          <p:nvPr/>
        </p:nvSpPr>
        <p:spPr bwMode="auto">
          <a:xfrm>
            <a:off x="26988" y="5589240"/>
            <a:ext cx="9102725" cy="1200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de-DE" dirty="0" smtClean="0">
                <a:solidFill>
                  <a:srgbClr val="66FFFF"/>
                </a:solidFill>
              </a:rPr>
              <a:t>KMI2013 International Symposium </a:t>
            </a:r>
          </a:p>
          <a:p>
            <a:pPr algn="ctr"/>
            <a:r>
              <a:rPr lang="de-DE" dirty="0" smtClean="0">
                <a:solidFill>
                  <a:srgbClr val="66FFFF"/>
                </a:solidFill>
              </a:rPr>
              <a:t>KMI Institute, Nagoya </a:t>
            </a:r>
            <a:r>
              <a:rPr lang="de-DE" dirty="0" smtClean="0">
                <a:solidFill>
                  <a:srgbClr val="66FFFF"/>
                </a:solidFill>
              </a:rPr>
              <a:t>University</a:t>
            </a:r>
          </a:p>
          <a:p>
            <a:pPr algn="ctr"/>
            <a:r>
              <a:rPr lang="de-DE" dirty="0" err="1" smtClean="0">
                <a:solidFill>
                  <a:srgbClr val="66FFFF"/>
                </a:solidFill>
              </a:rPr>
              <a:t>December</a:t>
            </a:r>
            <a:r>
              <a:rPr lang="de-DE" dirty="0" smtClean="0">
                <a:solidFill>
                  <a:srgbClr val="66FFFF"/>
                </a:solidFill>
              </a:rPr>
              <a:t> 12, 2013</a:t>
            </a:r>
            <a:endParaRPr lang="nl-NL" dirty="0">
              <a:solidFill>
                <a:srgbClr val="66FFFF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336" y="3480792"/>
            <a:ext cx="16764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7778" y="3501008"/>
            <a:ext cx="1744662" cy="1744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Bild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659"/>
          <a:stretch>
            <a:fillRect/>
          </a:stretch>
        </p:blipFill>
        <p:spPr bwMode="auto">
          <a:xfrm>
            <a:off x="0" y="-152400"/>
            <a:ext cx="9144000" cy="10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/>
          <a:srcRect r="90522"/>
          <a:stretch/>
        </p:blipFill>
        <p:spPr>
          <a:xfrm>
            <a:off x="899592" y="5733256"/>
            <a:ext cx="1008112" cy="98753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6512" y="714182"/>
            <a:ext cx="4532259" cy="473104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115616" y="4266382"/>
            <a:ext cx="151216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/>
            <a:r>
              <a:rPr lang="de-DE" sz="1600" dirty="0" smtClean="0">
                <a:solidFill>
                  <a:srgbClr val="FFFF00"/>
                </a:solidFill>
                <a:latin typeface="Arial"/>
                <a:cs typeface="Arial"/>
              </a:rPr>
              <a:t>Hasinger 2008</a:t>
            </a:r>
            <a:endParaRPr lang="de-DE" sz="1600" dirty="0">
              <a:solidFill>
                <a:srgbClr val="FFFF00"/>
              </a:solidFill>
              <a:latin typeface="Arial"/>
              <a:cs typeface="Aria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764704"/>
          </a:xfrm>
        </p:spPr>
        <p:txBody>
          <a:bodyPr>
            <a:normAutofit/>
          </a:bodyPr>
          <a:lstStyle/>
          <a:p>
            <a:r>
              <a:rPr lang="en-US" dirty="0" smtClean="0"/>
              <a:t>X-ray Absorption vs. Luminosity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9132" y="860520"/>
            <a:ext cx="4721380" cy="460851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185251" y="4266382"/>
            <a:ext cx="18002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/>
            <a:r>
              <a:rPr lang="de-DE" sz="1600" dirty="0" smtClean="0">
                <a:solidFill>
                  <a:srgbClr val="FFFF00"/>
                </a:solidFill>
                <a:latin typeface="Arial"/>
                <a:cs typeface="Arial"/>
              </a:rPr>
              <a:t>Ueda et al. 2013</a:t>
            </a:r>
            <a:endParaRPr lang="de-DE" sz="1600" dirty="0">
              <a:solidFill>
                <a:srgbClr val="FFFF00"/>
              </a:solidFill>
              <a:latin typeface="Arial"/>
              <a:cs typeface="Arial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1520" y="5541040"/>
            <a:ext cx="867373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/>
                <a:cs typeface="Arial"/>
              </a:rPr>
              <a:t>Absorption is strongly dependent on luminosity!</a:t>
            </a:r>
          </a:p>
          <a:p>
            <a:r>
              <a:rPr lang="en-US" dirty="0" smtClean="0">
                <a:latin typeface="Arial"/>
                <a:cs typeface="Arial"/>
              </a:rPr>
              <a:t>Strong Unified AGN Model ruled out; likely evolutionary </a:t>
            </a:r>
            <a:r>
              <a:rPr lang="en-US" dirty="0">
                <a:latin typeface="Arial"/>
                <a:cs typeface="Arial"/>
              </a:rPr>
              <a:t>effect</a:t>
            </a:r>
          </a:p>
          <a:p>
            <a:r>
              <a:rPr lang="en-US" dirty="0" smtClean="0">
                <a:latin typeface="Arial"/>
                <a:cs typeface="Arial"/>
              </a:rPr>
              <a:t>Luminous QSOs can “clean out” their environment.</a:t>
            </a:r>
            <a:endParaRPr lang="en-US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497229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2924944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Dark Matter Host Halos of AGN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0049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r="42783"/>
          <a:stretch/>
        </p:blipFill>
        <p:spPr>
          <a:xfrm>
            <a:off x="5220072" y="0"/>
            <a:ext cx="3923928" cy="6858000"/>
          </a:xfrm>
          <a:prstGeom prst="rect">
            <a:avLst/>
          </a:prstGeom>
        </p:spPr>
      </p:pic>
      <p:pic>
        <p:nvPicPr>
          <p:cNvPr id="3" name="Picture 2" descr="Slides.005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4" t="12230" r="49557" b="24525"/>
          <a:stretch/>
        </p:blipFill>
        <p:spPr>
          <a:xfrm>
            <a:off x="331335" y="963849"/>
            <a:ext cx="4456689" cy="4337359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 bwMode="auto">
          <a:xfrm>
            <a:off x="7164288" y="2852936"/>
            <a:ext cx="288032" cy="288032"/>
          </a:xfrm>
          <a:prstGeom prst="ellipse">
            <a:avLst/>
          </a:prstGeom>
          <a:noFill/>
          <a:ln w="38100" cap="flat" cmpd="sng" algn="ctr">
            <a:solidFill>
              <a:srgbClr val="D2D2F4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-111" charset="0"/>
            </a:endParaRPr>
          </a:p>
        </p:txBody>
      </p:sp>
      <p:sp>
        <p:nvSpPr>
          <p:cNvPr id="8" name="Oval 7"/>
          <p:cNvSpPr/>
          <p:nvPr/>
        </p:nvSpPr>
        <p:spPr bwMode="auto">
          <a:xfrm>
            <a:off x="6648791" y="3622140"/>
            <a:ext cx="288032" cy="288032"/>
          </a:xfrm>
          <a:prstGeom prst="ellipse">
            <a:avLst/>
          </a:prstGeom>
          <a:noFill/>
          <a:ln w="38100" cap="flat" cmpd="sng" algn="ctr">
            <a:solidFill>
              <a:srgbClr val="D2D2F4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-111" charset="0"/>
            </a:endParaRPr>
          </a:p>
        </p:txBody>
      </p:sp>
      <p:cxnSp>
        <p:nvCxnSpPr>
          <p:cNvPr id="17" name="Straight Connector 16"/>
          <p:cNvCxnSpPr/>
          <p:nvPr/>
        </p:nvCxnSpPr>
        <p:spPr bwMode="auto">
          <a:xfrm flipH="1">
            <a:off x="6887633" y="3128433"/>
            <a:ext cx="304800" cy="486834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accent6">
                <a:lumMod val="20000"/>
                <a:lumOff val="8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8" name="Oval 17"/>
          <p:cNvSpPr/>
          <p:nvPr/>
        </p:nvSpPr>
        <p:spPr bwMode="auto">
          <a:xfrm>
            <a:off x="8460432" y="4653136"/>
            <a:ext cx="288032" cy="288032"/>
          </a:xfrm>
          <a:prstGeom prst="ellipse">
            <a:avLst/>
          </a:prstGeom>
          <a:noFill/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-111" charset="0"/>
            </a:endParaRPr>
          </a:p>
        </p:txBody>
      </p:sp>
      <p:sp>
        <p:nvSpPr>
          <p:cNvPr id="19" name="Oval 18"/>
          <p:cNvSpPr/>
          <p:nvPr/>
        </p:nvSpPr>
        <p:spPr bwMode="auto">
          <a:xfrm>
            <a:off x="7609549" y="6450416"/>
            <a:ext cx="288032" cy="288032"/>
          </a:xfrm>
          <a:prstGeom prst="ellipse">
            <a:avLst/>
          </a:prstGeom>
          <a:noFill/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-111" charset="0"/>
            </a:endParaRPr>
          </a:p>
        </p:txBody>
      </p:sp>
      <p:cxnSp>
        <p:nvCxnSpPr>
          <p:cNvPr id="21" name="Straight Connector 20"/>
          <p:cNvCxnSpPr/>
          <p:nvPr/>
        </p:nvCxnSpPr>
        <p:spPr bwMode="auto">
          <a:xfrm flipH="1">
            <a:off x="7854933" y="4961982"/>
            <a:ext cx="670256" cy="1469781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5" name="Straight Arrow Connector 24"/>
          <p:cNvCxnSpPr/>
          <p:nvPr/>
        </p:nvCxnSpPr>
        <p:spPr bwMode="auto">
          <a:xfrm flipH="1" flipV="1">
            <a:off x="3762842" y="2852936"/>
            <a:ext cx="3257430" cy="504056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accent6">
                <a:lumMod val="20000"/>
                <a:lumOff val="80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7" name="Straight Arrow Connector 26"/>
          <p:cNvCxnSpPr/>
          <p:nvPr/>
        </p:nvCxnSpPr>
        <p:spPr bwMode="auto">
          <a:xfrm flipH="1" flipV="1">
            <a:off x="4139952" y="4077072"/>
            <a:ext cx="4032448" cy="1584176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4" name="TextBox 33"/>
          <p:cNvSpPr txBox="1"/>
          <p:nvPr/>
        </p:nvSpPr>
        <p:spPr>
          <a:xfrm>
            <a:off x="179512" y="5430415"/>
            <a:ext cx="48931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Bias of </a:t>
            </a:r>
            <a:r>
              <a:rPr lang="en-US" dirty="0" smtClean="0">
                <a:solidFill>
                  <a:srgbClr val="FF0000"/>
                </a:solidFill>
              </a:rPr>
              <a:t>a source class </a:t>
            </a:r>
            <a:r>
              <a:rPr lang="en-US" dirty="0" smtClean="0">
                <a:solidFill>
                  <a:srgbClr val="FF0000"/>
                </a:solidFill>
                <a:sym typeface="Wingdings"/>
              </a:rPr>
              <a:t></a:t>
            </a:r>
            <a:r>
              <a:rPr lang="en-US" dirty="0" smtClean="0">
                <a:solidFill>
                  <a:srgbClr val="FF0000"/>
                </a:solidFill>
                <a:sym typeface="Wingdings"/>
              </a:rPr>
              <a:t> </a:t>
            </a:r>
            <a:r>
              <a:rPr lang="en-US" dirty="0" err="1" smtClean="0">
                <a:solidFill>
                  <a:srgbClr val="FF0000"/>
                </a:solidFill>
                <a:sym typeface="Wingdings"/>
              </a:rPr>
              <a:t>M</a:t>
            </a:r>
            <a:r>
              <a:rPr lang="en-US" baseline="-25000" dirty="0" err="1" smtClean="0">
                <a:solidFill>
                  <a:srgbClr val="FF0000"/>
                </a:solidFill>
                <a:sym typeface="Wingdings"/>
              </a:rPr>
              <a:t>Halo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-27384"/>
            <a:ext cx="9144000" cy="82832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DM Halo Mass from </a:t>
            </a:r>
            <a:r>
              <a:rPr lang="en-US" dirty="0" smtClean="0"/>
              <a:t>correlation function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7307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4624"/>
            <a:ext cx="9144000" cy="864096"/>
          </a:xfrm>
        </p:spPr>
        <p:txBody>
          <a:bodyPr/>
          <a:lstStyle/>
          <a:p>
            <a:r>
              <a:rPr lang="en-US" dirty="0" smtClean="0"/>
              <a:t>AGN </a:t>
            </a:r>
            <a:r>
              <a:rPr lang="en-US" dirty="0" err="1" smtClean="0"/>
              <a:t>Crosscorrelation</a:t>
            </a:r>
            <a:r>
              <a:rPr lang="en-US" dirty="0" smtClean="0"/>
              <a:t> Analysis</a:t>
            </a:r>
            <a:endParaRPr lang="en-US" dirty="0"/>
          </a:p>
        </p:txBody>
      </p:sp>
      <p:pic>
        <p:nvPicPr>
          <p:cNvPr id="4" name="Picture 3" descr="Slides.003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01" t="34870" r="2784" b="9239"/>
          <a:stretch/>
        </p:blipFill>
        <p:spPr>
          <a:xfrm>
            <a:off x="4681886" y="1772816"/>
            <a:ext cx="4570634" cy="4464496"/>
          </a:xfrm>
          <a:prstGeom prst="rect">
            <a:avLst/>
          </a:prstGeom>
        </p:spPr>
      </p:pic>
      <p:sp>
        <p:nvSpPr>
          <p:cNvPr id="5" name="Rectangle 15"/>
          <p:cNvSpPr>
            <a:spLocks noChangeArrowheads="1"/>
          </p:cNvSpPr>
          <p:nvPr/>
        </p:nvSpPr>
        <p:spPr bwMode="auto">
          <a:xfrm>
            <a:off x="6782544" y="6453336"/>
            <a:ext cx="239796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r>
              <a:rPr lang="de-DE" sz="1800" dirty="0" err="1" smtClean="0">
                <a:solidFill>
                  <a:srgbClr val="FFFF00"/>
                </a:solidFill>
              </a:rPr>
              <a:t>Allevato</a:t>
            </a:r>
            <a:r>
              <a:rPr lang="de-DE" sz="1800" dirty="0" smtClean="0">
                <a:solidFill>
                  <a:srgbClr val="FFFF00"/>
                </a:solidFill>
              </a:rPr>
              <a:t> et al., 2011</a:t>
            </a:r>
            <a:endParaRPr lang="de-DE" sz="1800" dirty="0">
              <a:solidFill>
                <a:srgbClr val="FFFF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8520" y="4322713"/>
            <a:ext cx="2712802" cy="2258623"/>
          </a:xfrm>
          <a:prstGeom prst="rect">
            <a:avLst/>
          </a:prstGeom>
          <a:ln>
            <a:noFill/>
          </a:ln>
        </p:spPr>
      </p:pic>
      <p:sp>
        <p:nvSpPr>
          <p:cNvPr id="7" name="Oval 6"/>
          <p:cNvSpPr/>
          <p:nvPr/>
        </p:nvSpPr>
        <p:spPr bwMode="auto">
          <a:xfrm>
            <a:off x="11993" y="5330825"/>
            <a:ext cx="1152128" cy="1224136"/>
          </a:xfrm>
          <a:prstGeom prst="ellipse">
            <a:avLst/>
          </a:prstGeom>
          <a:noFill/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-111" charset="0"/>
            </a:endParaRPr>
          </a:p>
        </p:txBody>
      </p:sp>
      <p:sp>
        <p:nvSpPr>
          <p:cNvPr id="8" name="Oval 7"/>
          <p:cNvSpPr/>
          <p:nvPr/>
        </p:nvSpPr>
        <p:spPr bwMode="auto">
          <a:xfrm>
            <a:off x="1596169" y="4394721"/>
            <a:ext cx="864096" cy="864096"/>
          </a:xfrm>
          <a:prstGeom prst="ellipse">
            <a:avLst/>
          </a:prstGeom>
          <a:noFill/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-111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671" y="1810428"/>
            <a:ext cx="2020899" cy="1682559"/>
          </a:xfrm>
          <a:prstGeom prst="rect">
            <a:avLst/>
          </a:prstGeom>
          <a:ln>
            <a:noFill/>
          </a:ln>
        </p:spPr>
      </p:pic>
      <p:sp>
        <p:nvSpPr>
          <p:cNvPr id="10" name="Oval 9"/>
          <p:cNvSpPr/>
          <p:nvPr/>
        </p:nvSpPr>
        <p:spPr bwMode="auto">
          <a:xfrm>
            <a:off x="11994" y="1412776"/>
            <a:ext cx="2304256" cy="2448272"/>
          </a:xfrm>
          <a:prstGeom prst="ellipse">
            <a:avLst/>
          </a:prstGeom>
          <a:noFill/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-111" charset="0"/>
            </a:endParaRPr>
          </a:p>
        </p:txBody>
      </p:sp>
      <p:sp>
        <p:nvSpPr>
          <p:cNvPr id="12" name="Oval 11"/>
          <p:cNvSpPr/>
          <p:nvPr/>
        </p:nvSpPr>
        <p:spPr bwMode="auto">
          <a:xfrm>
            <a:off x="228018" y="2564904"/>
            <a:ext cx="864096" cy="864096"/>
          </a:xfrm>
          <a:prstGeom prst="ellipse">
            <a:avLst/>
          </a:prstGeom>
          <a:noFill/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-111" charset="0"/>
            </a:endParaRPr>
          </a:p>
        </p:txBody>
      </p:sp>
      <p:sp>
        <p:nvSpPr>
          <p:cNvPr id="13" name="Oval 12"/>
          <p:cNvSpPr/>
          <p:nvPr/>
        </p:nvSpPr>
        <p:spPr bwMode="auto">
          <a:xfrm>
            <a:off x="1429272" y="1905390"/>
            <a:ext cx="648072" cy="648072"/>
          </a:xfrm>
          <a:prstGeom prst="ellipse">
            <a:avLst/>
          </a:prstGeom>
          <a:noFill/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-111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96022" y="980728"/>
            <a:ext cx="19482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FF00"/>
                </a:solidFill>
              </a:rPr>
              <a:t>1-Halo Term</a:t>
            </a:r>
            <a:endParaRPr lang="en-US" dirty="0">
              <a:solidFill>
                <a:srgbClr val="00FF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28018" y="3933056"/>
            <a:ext cx="19975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2</a:t>
            </a:r>
            <a:r>
              <a:rPr lang="en-US" dirty="0" smtClean="0">
                <a:solidFill>
                  <a:srgbClr val="FFFFFF"/>
                </a:solidFill>
              </a:rPr>
              <a:t>-Halo Term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411760" y="1694418"/>
            <a:ext cx="285497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Non-linear scales: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>
                <a:solidFill>
                  <a:srgbClr val="FFFFFF"/>
                </a:solidFill>
              </a:rPr>
              <a:t>&lt;NAGN&gt; </a:t>
            </a:r>
            <a:r>
              <a:rPr lang="en-US" sz="1600" dirty="0" err="1" smtClean="0">
                <a:solidFill>
                  <a:srgbClr val="FFFFFF"/>
                </a:solidFill>
              </a:rPr>
              <a:t>vs</a:t>
            </a:r>
            <a:r>
              <a:rPr lang="en-US" sz="1600" dirty="0" smtClean="0">
                <a:solidFill>
                  <a:srgbClr val="FFFFFF"/>
                </a:solidFill>
              </a:rPr>
              <a:t> </a:t>
            </a:r>
            <a:r>
              <a:rPr lang="en-US" sz="1600" dirty="0" err="1" smtClean="0">
                <a:solidFill>
                  <a:srgbClr val="FFFFFF"/>
                </a:solidFill>
              </a:rPr>
              <a:t>Mh</a:t>
            </a:r>
            <a:endParaRPr lang="en-US" sz="1600" dirty="0" smtClean="0">
              <a:solidFill>
                <a:srgbClr val="FFFFFF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sz="1600" dirty="0" smtClean="0">
                <a:solidFill>
                  <a:srgbClr val="FFFFFF"/>
                </a:solidFill>
              </a:rPr>
              <a:t>Fraction of AGN in satellite or central galaxies</a:t>
            </a:r>
            <a:endParaRPr lang="en-US" sz="1600" dirty="0">
              <a:solidFill>
                <a:srgbClr val="FFFFFF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197911" y="5229200"/>
            <a:ext cx="249299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L</a:t>
            </a:r>
            <a:r>
              <a:rPr lang="en-US" dirty="0" smtClean="0">
                <a:solidFill>
                  <a:srgbClr val="FFFFFF"/>
                </a:solidFill>
              </a:rPr>
              <a:t>inear scales:</a:t>
            </a:r>
            <a:endParaRPr lang="en-US" dirty="0">
              <a:solidFill>
                <a:srgbClr val="FFFFFF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sz="1600" dirty="0" smtClean="0">
                <a:solidFill>
                  <a:srgbClr val="FFFFFF"/>
                </a:solidFill>
              </a:rPr>
              <a:t>AGN bias factor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>
                <a:solidFill>
                  <a:srgbClr val="FFFFFF"/>
                </a:solidFill>
              </a:rPr>
              <a:t>Typical DM halo mass</a:t>
            </a:r>
            <a:endParaRPr lang="en-US" sz="16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8998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4624"/>
            <a:ext cx="7772400" cy="792088"/>
          </a:xfrm>
        </p:spPr>
        <p:txBody>
          <a:bodyPr/>
          <a:lstStyle/>
          <a:p>
            <a:r>
              <a:rPr lang="en-US" dirty="0" smtClean="0"/>
              <a:t>COSMOS AGN ACF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4300" y="3213100"/>
            <a:ext cx="1282700" cy="419100"/>
          </a:xfrm>
          <a:prstGeom prst="rect">
            <a:avLst/>
          </a:prstGeom>
        </p:spPr>
      </p:pic>
      <p:pic>
        <p:nvPicPr>
          <p:cNvPr id="5" name="Picture 4" descr="Slides.004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3" t="39727" r="11536" b="485"/>
          <a:stretch/>
        </p:blipFill>
        <p:spPr>
          <a:xfrm>
            <a:off x="7587" y="1988840"/>
            <a:ext cx="9172925" cy="471154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63654" y="4122705"/>
            <a:ext cx="2712802" cy="2258623"/>
          </a:xfrm>
          <a:prstGeom prst="rect">
            <a:avLst/>
          </a:prstGeom>
          <a:ln>
            <a:noFill/>
          </a:ln>
        </p:spPr>
      </p:pic>
      <p:sp>
        <p:nvSpPr>
          <p:cNvPr id="7" name="Oval 6"/>
          <p:cNvSpPr/>
          <p:nvPr/>
        </p:nvSpPr>
        <p:spPr bwMode="auto">
          <a:xfrm>
            <a:off x="6084167" y="5130817"/>
            <a:ext cx="1152128" cy="1224136"/>
          </a:xfrm>
          <a:prstGeom prst="ellipse">
            <a:avLst/>
          </a:prstGeom>
          <a:noFill/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-111" charset="0"/>
            </a:endParaRPr>
          </a:p>
        </p:txBody>
      </p:sp>
      <p:sp>
        <p:nvSpPr>
          <p:cNvPr id="8" name="Oval 7"/>
          <p:cNvSpPr/>
          <p:nvPr/>
        </p:nvSpPr>
        <p:spPr bwMode="auto">
          <a:xfrm>
            <a:off x="7668343" y="4194713"/>
            <a:ext cx="864096" cy="864096"/>
          </a:xfrm>
          <a:prstGeom prst="ellipse">
            <a:avLst/>
          </a:prstGeom>
          <a:noFill/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-111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300192" y="3733048"/>
            <a:ext cx="19975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2</a:t>
            </a:r>
            <a:r>
              <a:rPr lang="en-US" dirty="0" smtClean="0">
                <a:solidFill>
                  <a:schemeClr val="bg1"/>
                </a:solidFill>
              </a:rPr>
              <a:t>-Halo Term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391485" y="1052736"/>
            <a:ext cx="62768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  <a:latin typeface="Arial"/>
                <a:cs typeface="Arial"/>
              </a:rPr>
              <a:t>AGN bias is an indicator of the typical </a:t>
            </a:r>
            <a:r>
              <a:rPr lang="en-US" b="1" dirty="0" smtClean="0">
                <a:solidFill>
                  <a:srgbClr val="FFFFFF"/>
                </a:solidFill>
                <a:latin typeface="Arial"/>
                <a:cs typeface="Arial"/>
              </a:rPr>
              <a:t>mass of the AGN hosting halos</a:t>
            </a:r>
            <a:endParaRPr lang="en-US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11" name="Rectangle 15"/>
          <p:cNvSpPr>
            <a:spLocks noChangeArrowheads="1"/>
          </p:cNvSpPr>
          <p:nvPr/>
        </p:nvSpPr>
        <p:spPr bwMode="auto">
          <a:xfrm>
            <a:off x="6782544" y="6488390"/>
            <a:ext cx="239796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r>
              <a:rPr lang="de-DE" sz="1800" dirty="0" err="1" smtClean="0">
                <a:solidFill>
                  <a:srgbClr val="FFFF00"/>
                </a:solidFill>
              </a:rPr>
              <a:t>Allevato</a:t>
            </a:r>
            <a:r>
              <a:rPr lang="de-DE" sz="1800" dirty="0" smtClean="0">
                <a:solidFill>
                  <a:srgbClr val="FFFF00"/>
                </a:solidFill>
              </a:rPr>
              <a:t> et al., 2011</a:t>
            </a:r>
            <a:endParaRPr lang="de-DE" sz="18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214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lides.009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31" b="21512"/>
          <a:stretch/>
        </p:blipFill>
        <p:spPr>
          <a:xfrm>
            <a:off x="-92445" y="681444"/>
            <a:ext cx="9144000" cy="431082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-99392"/>
            <a:ext cx="7772400" cy="792088"/>
          </a:xfrm>
        </p:spPr>
        <p:txBody>
          <a:bodyPr/>
          <a:lstStyle/>
          <a:p>
            <a:r>
              <a:rPr lang="en-US" dirty="0" smtClean="0"/>
              <a:t>Moderate AGN versus QSOs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415659" y="3326596"/>
            <a:ext cx="3024336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3366FF"/>
                </a:solidFill>
              </a:rPr>
              <a:t>Luminous, optically selected quasars (SDSS, 2dF)</a:t>
            </a:r>
            <a:endParaRPr lang="en-US" dirty="0">
              <a:solidFill>
                <a:srgbClr val="3366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343651" y="878324"/>
            <a:ext cx="3384376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>
                <a:solidFill>
                  <a:srgbClr val="FFFF00"/>
                </a:solidFill>
              </a:rPr>
              <a:t>Moderate luminosity X-ray selected AGN  (XMM-COSMOS)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07504" y="4892968"/>
            <a:ext cx="8784976" cy="1200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  <a:latin typeface="Arial"/>
                <a:cs typeface="Arial"/>
              </a:rPr>
              <a:t>Moderate luminosity</a:t>
            </a:r>
            <a:r>
              <a:rPr lang="en-US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dirty="0" smtClean="0">
                <a:solidFill>
                  <a:srgbClr val="FFFFFF"/>
                </a:solidFill>
                <a:latin typeface="Arial"/>
                <a:cs typeface="Arial"/>
              </a:rPr>
              <a:t>AGN</a:t>
            </a:r>
            <a:r>
              <a:rPr lang="en-US" b="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dirty="0" smtClean="0">
                <a:solidFill>
                  <a:srgbClr val="FFFFFF"/>
                </a:solidFill>
                <a:latin typeface="Arial"/>
                <a:cs typeface="Arial"/>
              </a:rPr>
              <a:t>reside</a:t>
            </a:r>
            <a:r>
              <a:rPr lang="en-US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dirty="0" smtClean="0">
                <a:solidFill>
                  <a:srgbClr val="FFFFFF"/>
                </a:solidFill>
                <a:latin typeface="Arial"/>
                <a:cs typeface="Arial"/>
              </a:rPr>
              <a:t>in</a:t>
            </a:r>
            <a:r>
              <a:rPr lang="en-US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dirty="0" smtClean="0">
                <a:solidFill>
                  <a:srgbClr val="FFFFFF"/>
                </a:solidFill>
                <a:latin typeface="Arial"/>
                <a:cs typeface="Arial"/>
              </a:rPr>
              <a:t>more</a:t>
            </a:r>
            <a:r>
              <a:rPr lang="en-US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dirty="0" smtClean="0">
                <a:solidFill>
                  <a:srgbClr val="FFFFFF"/>
                </a:solidFill>
                <a:latin typeface="Arial"/>
                <a:cs typeface="Arial"/>
              </a:rPr>
              <a:t>massive</a:t>
            </a:r>
            <a:r>
              <a:rPr lang="en-US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dirty="0" smtClean="0">
                <a:solidFill>
                  <a:srgbClr val="FFFFFF"/>
                </a:solidFill>
                <a:latin typeface="Arial"/>
                <a:cs typeface="Arial"/>
              </a:rPr>
              <a:t>DM</a:t>
            </a:r>
            <a:r>
              <a:rPr lang="en-US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dirty="0" smtClean="0">
                <a:solidFill>
                  <a:srgbClr val="FFFFFF"/>
                </a:solidFill>
                <a:latin typeface="Arial"/>
                <a:cs typeface="Arial"/>
              </a:rPr>
              <a:t>halos</a:t>
            </a:r>
            <a:r>
              <a:rPr lang="en-US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dirty="0" smtClean="0">
                <a:solidFill>
                  <a:srgbClr val="FFFFFF"/>
                </a:solidFill>
                <a:latin typeface="Arial"/>
                <a:cs typeface="Arial"/>
              </a:rPr>
              <a:t>(10</a:t>
            </a:r>
            <a:r>
              <a:rPr lang="en-US" baseline="30000" dirty="0" smtClean="0">
                <a:solidFill>
                  <a:srgbClr val="FFFFFF"/>
                </a:solidFill>
                <a:latin typeface="Arial"/>
                <a:cs typeface="Arial"/>
              </a:rPr>
              <a:t>13.3 </a:t>
            </a:r>
            <a:r>
              <a:rPr lang="en-US" dirty="0" smtClean="0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lang="en-US" baseline="-25000" dirty="0" smtClean="0">
                <a:solidFill>
                  <a:srgbClr val="FFFFFF"/>
                </a:solidFill>
                <a:latin typeface="Wingdings"/>
                <a:ea typeface="Wingdings"/>
                <a:cs typeface="Wingdings"/>
                <a:sym typeface="Wingdings"/>
              </a:rPr>
              <a:t></a:t>
            </a:r>
            <a:r>
              <a:rPr lang="en-US" dirty="0" smtClean="0">
                <a:solidFill>
                  <a:srgbClr val="FFFFFF"/>
                </a:solidFill>
                <a:latin typeface="Arial"/>
                <a:cs typeface="Arial"/>
              </a:rPr>
              <a:t>) than </a:t>
            </a:r>
            <a:r>
              <a:rPr lang="en-US" dirty="0" smtClean="0">
                <a:solidFill>
                  <a:srgbClr val="FFFFFF"/>
                </a:solidFill>
                <a:latin typeface="Arial"/>
                <a:cs typeface="Arial"/>
              </a:rPr>
              <a:t>luminous </a:t>
            </a:r>
            <a:r>
              <a:rPr lang="en-US" dirty="0" smtClean="0">
                <a:solidFill>
                  <a:srgbClr val="FFFFFF"/>
                </a:solidFill>
                <a:latin typeface="Arial"/>
                <a:cs typeface="Arial"/>
              </a:rPr>
              <a:t>quasars</a:t>
            </a:r>
            <a:r>
              <a:rPr lang="en-US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dirty="0" smtClean="0">
                <a:solidFill>
                  <a:srgbClr val="FFFFFF"/>
                </a:solidFill>
                <a:latin typeface="Arial"/>
                <a:cs typeface="Arial"/>
              </a:rPr>
              <a:t>(10</a:t>
            </a:r>
            <a:r>
              <a:rPr lang="en-US" baseline="30000" dirty="0" smtClean="0">
                <a:solidFill>
                  <a:srgbClr val="FFFFFF"/>
                </a:solidFill>
                <a:latin typeface="Arial"/>
                <a:cs typeface="Arial"/>
              </a:rPr>
              <a:t>12.5 </a:t>
            </a:r>
            <a:r>
              <a:rPr lang="en-US" dirty="0" smtClean="0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lang="en-US" baseline="-25000" dirty="0">
                <a:solidFill>
                  <a:srgbClr val="FFFFFF"/>
                </a:solidFill>
                <a:latin typeface="Wingdings"/>
                <a:ea typeface="Wingdings"/>
                <a:cs typeface="Wingdings"/>
                <a:sym typeface="Wingdings"/>
              </a:rPr>
              <a:t></a:t>
            </a:r>
            <a:r>
              <a:rPr lang="en-US" dirty="0" smtClean="0">
                <a:solidFill>
                  <a:srgbClr val="FFFFFF"/>
                </a:solidFill>
                <a:latin typeface="Arial"/>
                <a:cs typeface="Arial"/>
              </a:rPr>
              <a:t>). No halo growth. Mass 10</a:t>
            </a:r>
            <a:r>
              <a:rPr lang="en-US" baseline="30000" dirty="0" smtClean="0">
                <a:solidFill>
                  <a:srgbClr val="FFFFFF"/>
                </a:solidFill>
                <a:latin typeface="Arial"/>
                <a:cs typeface="Arial"/>
              </a:rPr>
              <a:t>13.3 </a:t>
            </a:r>
            <a:r>
              <a:rPr lang="en-US" dirty="0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lang="en-US" baseline="-25000" dirty="0" smtClean="0">
                <a:solidFill>
                  <a:srgbClr val="FFFFFF"/>
                </a:solidFill>
                <a:latin typeface="Wingdings"/>
                <a:ea typeface="Wingdings"/>
                <a:cs typeface="Wingdings"/>
                <a:sym typeface="Wingdings"/>
              </a:rPr>
              <a:t></a:t>
            </a:r>
            <a:r>
              <a:rPr lang="en-US" dirty="0" smtClean="0">
                <a:solidFill>
                  <a:srgbClr val="FFFFFF"/>
                </a:solidFill>
                <a:latin typeface="Arial"/>
                <a:cs typeface="Arial"/>
              </a:rPr>
              <a:t> selects out the group scale </a:t>
            </a:r>
            <a:r>
              <a:rPr lang="en-US" dirty="0">
                <a:solidFill>
                  <a:srgbClr val="FFFFFF"/>
                </a:solidFill>
                <a:latin typeface="Arial"/>
                <a:cs typeface="Arial"/>
              </a:rPr>
              <a:t>at </a:t>
            </a:r>
            <a:r>
              <a:rPr lang="en-US" dirty="0" smtClean="0">
                <a:solidFill>
                  <a:srgbClr val="FFFFFF"/>
                </a:solidFill>
                <a:latin typeface="Arial"/>
                <a:cs typeface="Arial"/>
              </a:rPr>
              <a:t>z&lt;2.2</a:t>
            </a:r>
            <a:r>
              <a:rPr lang="en-US" dirty="0">
                <a:solidFill>
                  <a:srgbClr val="FFFFFF"/>
                </a:solidFill>
                <a:latin typeface="Arial"/>
                <a:cs typeface="Arial"/>
              </a:rPr>
              <a:t>. </a:t>
            </a:r>
          </a:p>
        </p:txBody>
      </p:sp>
      <p:sp>
        <p:nvSpPr>
          <p:cNvPr id="8" name="Rectangle 15"/>
          <p:cNvSpPr>
            <a:spLocks noChangeArrowheads="1"/>
          </p:cNvSpPr>
          <p:nvPr/>
        </p:nvSpPr>
        <p:spPr bwMode="auto">
          <a:xfrm>
            <a:off x="4499992" y="6488390"/>
            <a:ext cx="468052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r>
              <a:rPr lang="de-DE" sz="1800" dirty="0" err="1" smtClean="0">
                <a:solidFill>
                  <a:srgbClr val="FFFF00"/>
                </a:solidFill>
                <a:latin typeface="Arial"/>
                <a:cs typeface="Arial"/>
              </a:rPr>
              <a:t>Allevato</a:t>
            </a:r>
            <a:r>
              <a:rPr lang="de-DE" sz="1800" dirty="0" smtClean="0">
                <a:solidFill>
                  <a:srgbClr val="FFFF00"/>
                </a:solidFill>
                <a:latin typeface="Arial"/>
                <a:cs typeface="Arial"/>
              </a:rPr>
              <a:t> et al. 2011; </a:t>
            </a:r>
            <a:r>
              <a:rPr lang="de-DE" sz="1800" dirty="0" err="1" smtClean="0">
                <a:solidFill>
                  <a:srgbClr val="FFFF00"/>
                </a:solidFill>
                <a:latin typeface="Arial"/>
                <a:cs typeface="Arial"/>
              </a:rPr>
              <a:t>Cappelluti</a:t>
            </a:r>
            <a:r>
              <a:rPr lang="de-DE" sz="1800" dirty="0" smtClean="0">
                <a:solidFill>
                  <a:srgbClr val="FFFF00"/>
                </a:solidFill>
                <a:latin typeface="Arial"/>
                <a:cs typeface="Arial"/>
              </a:rPr>
              <a:t> et al. 2012</a:t>
            </a:r>
            <a:endParaRPr lang="de-DE" sz="1800" dirty="0">
              <a:solidFill>
                <a:srgbClr val="FFFF00"/>
              </a:solidFill>
              <a:latin typeface="Arial"/>
              <a:cs typeface="Arial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08520" y="2505090"/>
            <a:ext cx="9144000" cy="4380294"/>
            <a:chOff x="108520" y="2505090"/>
            <a:chExt cx="9144000" cy="4380294"/>
          </a:xfrm>
        </p:grpSpPr>
        <p:sp>
          <p:nvSpPr>
            <p:cNvPr id="27" name="TextBox 26"/>
            <p:cNvSpPr txBox="1"/>
            <p:nvPr/>
          </p:nvSpPr>
          <p:spPr>
            <a:xfrm>
              <a:off x="3255419" y="2505090"/>
              <a:ext cx="419356" cy="707886"/>
            </a:xfrm>
            <a:prstGeom prst="rect">
              <a:avLst/>
            </a:prstGeom>
            <a:noFill/>
            <a:ln w="38100" cmpd="sng">
              <a:noFill/>
            </a:ln>
            <a:effectLst/>
          </p:spPr>
          <p:txBody>
            <a:bodyPr wrap="none" rtlCol="0">
              <a:spAutoFit/>
            </a:bodyPr>
            <a:lstStyle/>
            <a:p>
              <a:r>
                <a:rPr lang="en-US" sz="4000" dirty="0" smtClean="0">
                  <a:solidFill>
                    <a:srgbClr val="FF0000"/>
                  </a:solidFill>
                  <a:latin typeface="Wingdings"/>
                  <a:ea typeface="Wingdings"/>
                  <a:cs typeface="Wingdings"/>
                  <a:sym typeface="Wingdings"/>
                </a:rPr>
                <a:t></a:t>
              </a:r>
              <a:endParaRPr lang="en-US" sz="4000" dirty="0">
                <a:solidFill>
                  <a:srgbClr val="FF0000"/>
                </a:solidFill>
              </a:endParaRPr>
            </a:p>
          </p:txBody>
        </p:sp>
        <p:cxnSp>
          <p:nvCxnSpPr>
            <p:cNvPr id="11" name="Straight Connector 10"/>
            <p:cNvCxnSpPr/>
            <p:nvPr/>
          </p:nvCxnSpPr>
          <p:spPr>
            <a:xfrm>
              <a:off x="3460249" y="2689225"/>
              <a:ext cx="1538" cy="361702"/>
            </a:xfrm>
            <a:prstGeom prst="line">
              <a:avLst/>
            </a:prstGeom>
            <a:ln w="38100" cmpd="sng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3402610" y="3057277"/>
              <a:ext cx="117668" cy="0"/>
            </a:xfrm>
            <a:prstGeom prst="line">
              <a:avLst/>
            </a:prstGeom>
            <a:ln w="38100" cmpd="sng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>
              <a:off x="3401593" y="2708920"/>
              <a:ext cx="117668" cy="0"/>
            </a:xfrm>
            <a:prstGeom prst="line">
              <a:avLst/>
            </a:prstGeom>
            <a:ln w="38100" cmpd="sng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Rectangle 39"/>
            <p:cNvSpPr/>
            <p:nvPr/>
          </p:nvSpPr>
          <p:spPr>
            <a:xfrm>
              <a:off x="2123728" y="6516052"/>
              <a:ext cx="222505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de-DE" sz="1800" dirty="0" err="1">
                  <a:solidFill>
                    <a:srgbClr val="FF0000"/>
                  </a:solidFill>
                  <a:latin typeface="Arial"/>
                  <a:cs typeface="Arial"/>
                </a:rPr>
                <a:t>Allevato</a:t>
              </a:r>
              <a:r>
                <a:rPr lang="de-DE" sz="1800" dirty="0">
                  <a:solidFill>
                    <a:srgbClr val="FF0000"/>
                  </a:solidFill>
                  <a:latin typeface="Arial"/>
                  <a:cs typeface="Arial"/>
                </a:rPr>
                <a:t> et al</a:t>
              </a:r>
              <a:r>
                <a:rPr lang="de-DE" sz="1800" dirty="0" smtClean="0">
                  <a:solidFill>
                    <a:srgbClr val="FF0000"/>
                  </a:solidFill>
                  <a:latin typeface="Arial"/>
                  <a:cs typeface="Arial"/>
                </a:rPr>
                <a:t>. 2013</a:t>
              </a:r>
              <a:endParaRPr lang="en-US" sz="1800" dirty="0">
                <a:solidFill>
                  <a:srgbClr val="FF0000"/>
                </a:solidFill>
              </a:endParaRPr>
            </a:p>
          </p:txBody>
        </p:sp>
        <p:sp>
          <p:nvSpPr>
            <p:cNvPr id="43" name="Rectangle 42"/>
            <p:cNvSpPr/>
            <p:nvPr/>
          </p:nvSpPr>
          <p:spPr>
            <a:xfrm>
              <a:off x="108520" y="6021288"/>
              <a:ext cx="9144000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  <a:latin typeface="Arial"/>
                  <a:cs typeface="Arial"/>
                </a:rPr>
                <a:t>At z&gt;2 strong growth of AGN host halos: mergers at QSO peak?</a:t>
              </a:r>
              <a:endParaRPr lang="en-US" dirty="0">
                <a:solidFill>
                  <a:srgbClr val="FF0000"/>
                </a:solidFill>
                <a:latin typeface="Arial"/>
                <a:cs typeface="Arial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8833164" y="2780928"/>
              <a:ext cx="419356" cy="707886"/>
            </a:xfrm>
            <a:prstGeom prst="rect">
              <a:avLst/>
            </a:prstGeom>
            <a:noFill/>
            <a:ln w="38100" cmpd="sng">
              <a:noFill/>
            </a:ln>
            <a:effectLst/>
          </p:spPr>
          <p:txBody>
            <a:bodyPr wrap="none" rtlCol="0">
              <a:spAutoFit/>
            </a:bodyPr>
            <a:lstStyle/>
            <a:p>
              <a:r>
                <a:rPr lang="en-US" sz="4000" dirty="0" smtClean="0">
                  <a:solidFill>
                    <a:srgbClr val="FF0000"/>
                  </a:solidFill>
                  <a:latin typeface="Wingdings"/>
                  <a:ea typeface="Wingdings"/>
                  <a:cs typeface="Wingdings"/>
                  <a:sym typeface="Wingdings"/>
                </a:rPr>
                <a:t></a:t>
              </a:r>
              <a:endParaRPr lang="en-US" sz="4000" dirty="0">
                <a:solidFill>
                  <a:srgbClr val="FF0000"/>
                </a:solidFill>
              </a:endParaRPr>
            </a:p>
          </p:txBody>
        </p:sp>
        <p:cxnSp>
          <p:nvCxnSpPr>
            <p:cNvPr id="16" name="Straight Connector 15"/>
            <p:cNvCxnSpPr/>
            <p:nvPr/>
          </p:nvCxnSpPr>
          <p:spPr>
            <a:xfrm>
              <a:off x="9037994" y="2965063"/>
              <a:ext cx="1538" cy="361702"/>
            </a:xfrm>
            <a:prstGeom prst="line">
              <a:avLst/>
            </a:prstGeom>
            <a:ln w="38100" cmpd="sng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8980355" y="3333115"/>
              <a:ext cx="117668" cy="0"/>
            </a:xfrm>
            <a:prstGeom prst="line">
              <a:avLst/>
            </a:prstGeom>
            <a:ln w="38100" cmpd="sng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8979338" y="2984758"/>
              <a:ext cx="117668" cy="0"/>
            </a:xfrm>
            <a:prstGeom prst="line">
              <a:avLst/>
            </a:prstGeom>
            <a:ln w="38100" cmpd="sng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170400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292494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Black Hole Masses </a:t>
            </a:r>
            <a:br>
              <a:rPr lang="en-US" dirty="0" smtClean="0"/>
            </a:br>
            <a:r>
              <a:rPr lang="en-US" dirty="0" smtClean="0"/>
              <a:t>and Eddington Ratios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0863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Title 1"/>
          <p:cNvSpPr>
            <a:spLocks noGrp="1"/>
          </p:cNvSpPr>
          <p:nvPr>
            <p:ph type="title"/>
          </p:nvPr>
        </p:nvSpPr>
        <p:spPr>
          <a:xfrm>
            <a:off x="-76200" y="476672"/>
            <a:ext cx="3581400" cy="33528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More clues:</a:t>
            </a:r>
            <a:b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Subaru 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FMOS spectroscopy</a:t>
            </a:r>
            <a:br>
              <a:rPr lang="en-US" dirty="0"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3/12</a:t>
            </a: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-11/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13</a:t>
            </a:r>
          </a:p>
        </p:txBody>
      </p:sp>
      <p:pic>
        <p:nvPicPr>
          <p:cNvPr id="35842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2" r="2510"/>
          <a:stretch>
            <a:fillRect/>
          </a:stretch>
        </p:blipFill>
        <p:spPr bwMode="auto">
          <a:xfrm>
            <a:off x="3427413" y="838200"/>
            <a:ext cx="5716587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3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638" y="4289425"/>
            <a:ext cx="9144001" cy="256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364088" y="3645024"/>
            <a:ext cx="19265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Hyewon</a:t>
            </a:r>
            <a:r>
              <a:rPr lang="en-US" dirty="0" smtClean="0"/>
              <a:t> </a:t>
            </a:r>
            <a:r>
              <a:rPr lang="en-US" dirty="0" err="1" smtClean="0"/>
              <a:t>Suh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48079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65" y="2276872"/>
            <a:ext cx="9144000" cy="2779776"/>
          </a:xfrm>
          <a:prstGeom prst="rect">
            <a:avLst/>
          </a:prstGeom>
        </p:spPr>
      </p:pic>
      <p:sp>
        <p:nvSpPr>
          <p:cNvPr id="33795" name="Title 1"/>
          <p:cNvSpPr>
            <a:spLocks noGrp="1"/>
          </p:cNvSpPr>
          <p:nvPr>
            <p:ph type="title"/>
          </p:nvPr>
        </p:nvSpPr>
        <p:spPr>
          <a:xfrm>
            <a:off x="0" y="-1"/>
            <a:ext cx="3812604" cy="1124745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Quantitative Line Fits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3812604" y="21724"/>
            <a:ext cx="5295900" cy="2282715"/>
            <a:chOff x="1918048" y="21724"/>
            <a:chExt cx="5295900" cy="2282715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918048" y="21724"/>
              <a:ext cx="5295900" cy="2282715"/>
            </a:xfrm>
            <a:prstGeom prst="rect">
              <a:avLst/>
            </a:prstGeom>
          </p:spPr>
        </p:pic>
        <p:sp>
          <p:nvSpPr>
            <p:cNvPr id="2" name="TextBox 1"/>
            <p:cNvSpPr txBox="1"/>
            <p:nvPr/>
          </p:nvSpPr>
          <p:spPr>
            <a:xfrm>
              <a:off x="2543672" y="1011783"/>
              <a:ext cx="58486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  <a:latin typeface="Arial"/>
                  <a:cs typeface="Arial"/>
                </a:rPr>
                <a:t>Hα</a:t>
              </a:r>
              <a:endParaRPr lang="en-US" dirty="0">
                <a:solidFill>
                  <a:srgbClr val="FF0000"/>
                </a:solidFill>
                <a:latin typeface="Arial"/>
                <a:cs typeface="Arial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5113234" y="5056648"/>
            <a:ext cx="4035838" cy="1801351"/>
            <a:chOff x="5029200" y="5081876"/>
            <a:chExt cx="4119872" cy="1776123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029200" y="5081876"/>
              <a:ext cx="4119872" cy="1776123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8544074" y="5877272"/>
              <a:ext cx="58396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00FF00"/>
                  </a:solidFill>
                  <a:latin typeface="Arial"/>
                  <a:cs typeface="Arial"/>
                </a:rPr>
                <a:t>Hβ</a:t>
              </a:r>
              <a:endParaRPr lang="en-US" dirty="0">
                <a:solidFill>
                  <a:srgbClr val="00FF00"/>
                </a:solidFill>
                <a:latin typeface="Arial"/>
                <a:cs typeface="Arial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-22588" y="5105400"/>
            <a:ext cx="5135822" cy="1744823"/>
            <a:chOff x="-22588" y="5105400"/>
            <a:chExt cx="5135822" cy="1744823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22588" y="5105400"/>
              <a:ext cx="5135822" cy="1744823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3181071" y="5229200"/>
              <a:ext cx="78323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>
                  <a:solidFill>
                    <a:srgbClr val="0000FF"/>
                  </a:solidFill>
                  <a:latin typeface="Arial"/>
                  <a:cs typeface="Arial"/>
                </a:rPr>
                <a:t>MgII</a:t>
              </a:r>
              <a:endParaRPr lang="en-US" dirty="0">
                <a:solidFill>
                  <a:srgbClr val="0000FF"/>
                </a:solidFill>
                <a:latin typeface="Arial"/>
                <a:cs typeface="Arial"/>
              </a:endParaRP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8141512" y="2371423"/>
            <a:ext cx="5848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Arial"/>
                <a:cs typeface="Arial"/>
              </a:rPr>
              <a:t>Hα</a:t>
            </a:r>
            <a:endParaRPr lang="en-US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436096" y="3212976"/>
            <a:ext cx="5839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FF00"/>
                </a:solidFill>
                <a:latin typeface="Arial"/>
                <a:cs typeface="Arial"/>
              </a:rPr>
              <a:t>Hβ</a:t>
            </a:r>
            <a:endParaRPr lang="en-US" dirty="0">
              <a:solidFill>
                <a:srgbClr val="00FF00"/>
              </a:solidFill>
              <a:latin typeface="Arial"/>
              <a:cs typeface="Arial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419620" y="3212976"/>
            <a:ext cx="7832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0000FF"/>
                </a:solidFill>
                <a:latin typeface="Arial"/>
                <a:cs typeface="Arial"/>
              </a:rPr>
              <a:t>MgII</a:t>
            </a:r>
            <a:endParaRPr lang="en-US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1665" y="1242615"/>
            <a:ext cx="36762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To determine Black Hole masses from broad lines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1076990" y="2837257"/>
            <a:ext cx="69255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+mn-lt"/>
              </a:rPr>
              <a:t>Ke</a:t>
            </a:r>
            <a:r>
              <a:rPr lang="en-US" dirty="0" smtClean="0"/>
              <a:t>ck DEIMOS                             Subaru FMOS    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65377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44016"/>
            <a:ext cx="8229600" cy="836712"/>
          </a:xfrm>
        </p:spPr>
        <p:txBody>
          <a:bodyPr/>
          <a:lstStyle/>
          <a:p>
            <a:r>
              <a:rPr lang="en-US" dirty="0" smtClean="0"/>
              <a:t>Eddington Ratio vs. Luminosity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9732" y="692696"/>
            <a:ext cx="4611588" cy="424847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92696"/>
            <a:ext cx="4499732" cy="410585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6512" y="719701"/>
            <a:ext cx="4570412" cy="407885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21200" y="764704"/>
            <a:ext cx="4551052" cy="41498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5496" y="4964976"/>
            <a:ext cx="9075824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</a:t>
            </a:r>
            <a:r>
              <a:rPr lang="en-US" dirty="0" smtClean="0"/>
              <a:t>lear correlation of the Eddington ratio with luminosity and mass, i.e. lower-luminosity and higher-mass objects accrete at lower Eddington ratios, confirming AGN downsizing. 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442064" y="6453336"/>
            <a:ext cx="37384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>
                <a:solidFill>
                  <a:srgbClr val="FFFF00"/>
                </a:solidFill>
              </a:rPr>
              <a:t>Hyewon</a:t>
            </a:r>
            <a:r>
              <a:rPr lang="en-US" sz="2000" dirty="0" smtClean="0">
                <a:solidFill>
                  <a:srgbClr val="FFFF00"/>
                </a:solidFill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</a:rPr>
              <a:t>Suh</a:t>
            </a:r>
            <a:r>
              <a:rPr lang="en-US" sz="2000" dirty="0" smtClean="0">
                <a:solidFill>
                  <a:srgbClr val="FFFF00"/>
                </a:solidFill>
              </a:rPr>
              <a:t> et al., PhD thesis</a:t>
            </a:r>
            <a:endParaRPr lang="en-US" sz="20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28125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2924944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Resolving the X-ray Background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3861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6856" y="-99392"/>
            <a:ext cx="8229600" cy="1008112"/>
          </a:xfrm>
        </p:spPr>
        <p:txBody>
          <a:bodyPr>
            <a:normAutofit/>
          </a:bodyPr>
          <a:lstStyle/>
          <a:p>
            <a:r>
              <a:rPr lang="en-US" dirty="0" smtClean="0"/>
              <a:t>Putting it all together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95536" y="1046340"/>
            <a:ext cx="8568952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Anti-hierarchical evolution (downsizing) corresponds to two different accretion modes:</a:t>
            </a:r>
          </a:p>
          <a:p>
            <a:endParaRPr lang="en-US" sz="2800" dirty="0" smtClean="0"/>
          </a:p>
          <a:p>
            <a:pPr marL="342900" indent="-342900">
              <a:buFont typeface="Arial"/>
              <a:buChar char="•"/>
            </a:pPr>
            <a:r>
              <a:rPr lang="en-US" sz="2800" dirty="0" smtClean="0">
                <a:solidFill>
                  <a:srgbClr val="FF0000"/>
                </a:solidFill>
              </a:rPr>
              <a:t>a fast, likely merger-driven mode at higher z</a:t>
            </a:r>
          </a:p>
          <a:p>
            <a:pPr marL="800100" lvl="1" indent="-342900">
              <a:buFont typeface="Arial"/>
              <a:buChar char="•"/>
            </a:pPr>
            <a:r>
              <a:rPr lang="en-US" dirty="0" smtClean="0"/>
              <a:t>with </a:t>
            </a:r>
            <a:r>
              <a:rPr lang="en-US" dirty="0"/>
              <a:t>high </a:t>
            </a:r>
            <a:r>
              <a:rPr lang="en-US" dirty="0" smtClean="0"/>
              <a:t>Eddington ratios</a:t>
            </a:r>
          </a:p>
          <a:p>
            <a:pPr marL="800100" lvl="1" indent="-342900">
              <a:buFont typeface="Arial"/>
              <a:buChar char="•"/>
            </a:pPr>
            <a:r>
              <a:rPr lang="en-US" dirty="0"/>
              <a:t>onto </a:t>
            </a:r>
            <a:r>
              <a:rPr lang="en-US" dirty="0" smtClean="0"/>
              <a:t>lower-</a:t>
            </a:r>
            <a:r>
              <a:rPr lang="en-US" dirty="0"/>
              <a:t>mass black </a:t>
            </a:r>
            <a:r>
              <a:rPr lang="en-US" dirty="0" smtClean="0"/>
              <a:t>holes</a:t>
            </a:r>
          </a:p>
          <a:p>
            <a:pPr marL="800100" lvl="1" indent="-342900">
              <a:buFont typeface="Arial"/>
              <a:buChar char="•"/>
            </a:pPr>
            <a:r>
              <a:rPr lang="en-US" dirty="0"/>
              <a:t>in </a:t>
            </a:r>
            <a:r>
              <a:rPr lang="en-US" dirty="0" smtClean="0"/>
              <a:t>smaller, growing Dark </a:t>
            </a:r>
            <a:r>
              <a:rPr lang="en-US" dirty="0"/>
              <a:t>Matter Halos</a:t>
            </a:r>
          </a:p>
          <a:p>
            <a:pPr marL="800100" lvl="1" indent="-342900">
              <a:buFont typeface="Arial"/>
              <a:buChar char="•"/>
            </a:pPr>
            <a:endParaRPr lang="en-US" sz="2800" dirty="0"/>
          </a:p>
          <a:p>
            <a:pPr marL="342900" indent="-342900">
              <a:buFont typeface="Arial"/>
              <a:buChar char="•"/>
            </a:pPr>
            <a:r>
              <a:rPr lang="en-US" sz="2800" dirty="0" smtClean="0">
                <a:solidFill>
                  <a:srgbClr val="00FF00"/>
                </a:solidFill>
              </a:rPr>
              <a:t>a slow, secular accretion mode at lower z</a:t>
            </a:r>
          </a:p>
          <a:p>
            <a:pPr marL="800100" lvl="1" indent="-342900">
              <a:buFont typeface="Arial"/>
              <a:buChar char="•"/>
            </a:pPr>
            <a:r>
              <a:rPr lang="en-US" dirty="0"/>
              <a:t>w</a:t>
            </a:r>
            <a:r>
              <a:rPr lang="en-US" dirty="0" smtClean="0"/>
              <a:t>ith lower </a:t>
            </a:r>
            <a:r>
              <a:rPr lang="en-US" dirty="0"/>
              <a:t>Eddington ratios</a:t>
            </a:r>
          </a:p>
          <a:p>
            <a:pPr marL="800100" lvl="1" indent="-342900">
              <a:buFont typeface="Arial"/>
              <a:buChar char="•"/>
            </a:pPr>
            <a:r>
              <a:rPr lang="en-US" dirty="0"/>
              <a:t>o</a:t>
            </a:r>
            <a:r>
              <a:rPr lang="en-US" dirty="0" smtClean="0"/>
              <a:t>nto higher-</a:t>
            </a:r>
            <a:r>
              <a:rPr lang="en-US" dirty="0"/>
              <a:t>mass black </a:t>
            </a:r>
            <a:r>
              <a:rPr lang="en-US" dirty="0" smtClean="0"/>
              <a:t>holes</a:t>
            </a:r>
          </a:p>
          <a:p>
            <a:pPr marL="800100" lvl="1" indent="-342900">
              <a:buFont typeface="Arial"/>
              <a:buChar char="•"/>
            </a:pPr>
            <a:r>
              <a:rPr lang="en-US" dirty="0"/>
              <a:t>in </a:t>
            </a:r>
            <a:r>
              <a:rPr lang="en-US" dirty="0" smtClean="0"/>
              <a:t>larger, group-size Dark </a:t>
            </a:r>
            <a:r>
              <a:rPr lang="en-US" dirty="0"/>
              <a:t>Matter </a:t>
            </a:r>
            <a:r>
              <a:rPr lang="en-US" dirty="0" smtClean="0"/>
              <a:t>Halos</a:t>
            </a:r>
          </a:p>
        </p:txBody>
      </p:sp>
    </p:spTree>
    <p:extLst>
      <p:ext uri="{BB962C8B-B14F-4D97-AF65-F5344CB8AC3E}">
        <p14:creationId xmlns:p14="http://schemas.microsoft.com/office/powerpoint/2010/main" val="2919386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 descr="Sombrero_Spitzer"/>
          <p:cNvPicPr>
            <a:picLocks noChangeAspect="1" noChangeArrowheads="1"/>
          </p:cNvPicPr>
          <p:nvPr/>
        </p:nvPicPr>
        <p:blipFill>
          <a:blip r:embed="rId3"/>
          <a:srcRect l="14220" t="8005" r="14896" b="40567"/>
          <a:stretch>
            <a:fillRect/>
          </a:stretch>
        </p:blipFill>
        <p:spPr bwMode="auto">
          <a:xfrm>
            <a:off x="6516688" y="750888"/>
            <a:ext cx="2627312" cy="1716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15" name="Picture 3" descr="AGN 1"/>
          <p:cNvPicPr>
            <a:picLocks noChangeAspect="1" noChangeArrowheads="1"/>
          </p:cNvPicPr>
          <p:nvPr/>
        </p:nvPicPr>
        <p:blipFill>
          <a:blip r:embed="rId4">
            <a:lum contrast="12000"/>
          </a:blip>
          <a:srcRect/>
          <a:stretch>
            <a:fillRect/>
          </a:stretch>
        </p:blipFill>
        <p:spPr bwMode="auto">
          <a:xfrm>
            <a:off x="7308850" y="5041900"/>
            <a:ext cx="1816100" cy="181610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</p:pic>
      <p:pic>
        <p:nvPicPr>
          <p:cNvPr id="64516" name="Picture 4" descr="0192_xray_inset"/>
          <p:cNvPicPr>
            <a:picLocks noChangeAspect="1" noChangeArrowheads="1"/>
          </p:cNvPicPr>
          <p:nvPr/>
        </p:nvPicPr>
        <p:blipFill>
          <a:blip r:embed="rId5"/>
          <a:srcRect l="1239" t="826" r="2065" b="1239"/>
          <a:stretch>
            <a:fillRect/>
          </a:stretch>
        </p:blipFill>
        <p:spPr bwMode="auto">
          <a:xfrm>
            <a:off x="0" y="5084763"/>
            <a:ext cx="1785938" cy="1808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517" name="Text Box 5"/>
          <p:cNvSpPr txBox="1">
            <a:spLocks noChangeArrowheads="1"/>
          </p:cNvSpPr>
          <p:nvPr/>
        </p:nvSpPr>
        <p:spPr bwMode="auto">
          <a:xfrm>
            <a:off x="3269740" y="6461125"/>
            <a:ext cx="257702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r"/>
            <a:r>
              <a:rPr lang="de-DE" sz="2000" dirty="0">
                <a:solidFill>
                  <a:srgbClr val="FFFF00"/>
                </a:solidFill>
              </a:rPr>
              <a:t>Hopkins et al., 2005</a:t>
            </a:r>
          </a:p>
        </p:txBody>
      </p:sp>
      <p:pic>
        <p:nvPicPr>
          <p:cNvPr id="64518" name="Picture 6" descr="interacting"/>
          <p:cNvPicPr>
            <a:picLocks noChangeAspect="1" noChangeArrowheads="1"/>
          </p:cNvPicPr>
          <p:nvPr/>
        </p:nvPicPr>
        <p:blipFill>
          <a:blip r:embed="rId6">
            <a:lum contrast="18000"/>
          </a:blip>
          <a:srcRect l="3110" t="17863" r="3502" b="23015"/>
          <a:stretch>
            <a:fillRect/>
          </a:stretch>
        </p:blipFill>
        <p:spPr bwMode="auto">
          <a:xfrm>
            <a:off x="0" y="549275"/>
            <a:ext cx="3419475" cy="173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19" name="Picture 7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65163" y="1143000"/>
            <a:ext cx="7812087" cy="531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520" name="Rectangle 8"/>
          <p:cNvSpPr>
            <a:spLocks noGrp="1" noChangeArrowheads="1"/>
          </p:cNvSpPr>
          <p:nvPr>
            <p:ph type="title"/>
          </p:nvPr>
        </p:nvSpPr>
        <p:spPr>
          <a:xfrm>
            <a:off x="0" y="76200"/>
            <a:ext cx="9144000" cy="754063"/>
          </a:xfrm>
        </p:spPr>
        <p:txBody>
          <a:bodyPr/>
          <a:lstStyle/>
          <a:p>
            <a:pPr eaLnBrk="1" hangingPunct="1"/>
            <a:r>
              <a:rPr lang="de-DE" sz="4000" dirty="0" smtClean="0">
                <a:ea typeface="ＭＳ Ｐゴシック" charset="-128"/>
                <a:cs typeface="ＭＳ Ｐゴシック" charset="-128"/>
              </a:rPr>
              <a:t>Merger &amp; </a:t>
            </a:r>
            <a:r>
              <a:rPr lang="de-DE" sz="4000" dirty="0" err="1" smtClean="0">
                <a:ea typeface="ＭＳ Ｐゴシック" charset="-128"/>
                <a:cs typeface="ＭＳ Ｐゴシック" charset="-128"/>
              </a:rPr>
              <a:t>Accretion</a:t>
            </a:r>
            <a:r>
              <a:rPr lang="de-DE" sz="4000" dirty="0" smtClean="0">
                <a:ea typeface="ＭＳ Ｐゴシック" charset="-128"/>
                <a:cs typeface="ＭＳ Ｐゴシック" charset="-128"/>
              </a:rPr>
              <a:t> Evolution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785937" y="5589240"/>
            <a:ext cx="1826792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+mn-lt"/>
              </a:rPr>
              <a:t>FAST/</a:t>
            </a:r>
            <a:r>
              <a:rPr lang="en-US" sz="2800" b="1" dirty="0" smtClean="0">
                <a:solidFill>
                  <a:srgbClr val="FF0000"/>
                </a:solidFill>
                <a:latin typeface="+mn-lt"/>
              </a:rPr>
              <a:t>QSO:</a:t>
            </a:r>
          </a:p>
          <a:p>
            <a:endParaRPr lang="en-US" sz="1800" b="1" dirty="0">
              <a:solidFill>
                <a:srgbClr val="FF0000"/>
              </a:solidFill>
              <a:latin typeface="+mn-lt"/>
            </a:endParaRPr>
          </a:p>
          <a:p>
            <a:r>
              <a:rPr lang="en-US" b="1" dirty="0">
                <a:solidFill>
                  <a:srgbClr val="FF0000"/>
                </a:solidFill>
                <a:latin typeface="+mn-lt"/>
              </a:rPr>
              <a:t>h</a:t>
            </a:r>
            <a:r>
              <a:rPr lang="en-US" b="1" dirty="0" smtClean="0">
                <a:solidFill>
                  <a:srgbClr val="FF0000"/>
                </a:solidFill>
                <a:latin typeface="+mn-lt"/>
              </a:rPr>
              <a:t>igh L/</a:t>
            </a:r>
            <a:r>
              <a:rPr lang="en-US" b="1" dirty="0" err="1" smtClean="0">
                <a:solidFill>
                  <a:srgbClr val="FF0000"/>
                </a:solidFill>
                <a:latin typeface="+mn-lt"/>
              </a:rPr>
              <a:t>L</a:t>
            </a:r>
            <a:r>
              <a:rPr lang="en-US" b="1" baseline="-25000" dirty="0" err="1" smtClean="0">
                <a:solidFill>
                  <a:srgbClr val="FF0000"/>
                </a:solidFill>
                <a:latin typeface="+mn-lt"/>
              </a:rPr>
              <a:t>Edd</a:t>
            </a:r>
            <a:endParaRPr lang="en-US" b="1" baseline="-250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915815" y="908720"/>
            <a:ext cx="34258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00FF00"/>
                </a:solidFill>
                <a:latin typeface="+mn-lt"/>
              </a:rPr>
              <a:t>SLOW/</a:t>
            </a:r>
            <a:r>
              <a:rPr lang="en-US" sz="2800" b="1" dirty="0" smtClean="0">
                <a:solidFill>
                  <a:srgbClr val="00FF00"/>
                </a:solidFill>
                <a:latin typeface="+mn-lt"/>
              </a:rPr>
              <a:t>AGN:  </a:t>
            </a:r>
            <a:r>
              <a:rPr lang="en-US" b="1" dirty="0" smtClean="0">
                <a:solidFill>
                  <a:srgbClr val="00FF00"/>
                </a:solidFill>
                <a:latin typeface="+mn-lt"/>
              </a:rPr>
              <a:t>low L/</a:t>
            </a:r>
            <a:r>
              <a:rPr lang="en-US" b="1" dirty="0" err="1" smtClean="0">
                <a:solidFill>
                  <a:srgbClr val="00FF00"/>
                </a:solidFill>
                <a:latin typeface="+mn-lt"/>
              </a:rPr>
              <a:t>L</a:t>
            </a:r>
            <a:r>
              <a:rPr lang="en-US" b="1" baseline="-25000" dirty="0" err="1" smtClean="0">
                <a:solidFill>
                  <a:srgbClr val="00FF00"/>
                </a:solidFill>
                <a:latin typeface="+mn-lt"/>
              </a:rPr>
              <a:t>Edd</a:t>
            </a:r>
            <a:endParaRPr lang="en-US" b="1" baseline="-25000" dirty="0">
              <a:solidFill>
                <a:srgbClr val="00FF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103586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lide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620688"/>
            <a:ext cx="5832648" cy="437448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29391"/>
          </a:xfrm>
        </p:spPr>
        <p:txBody>
          <a:bodyPr>
            <a:normAutofit/>
          </a:bodyPr>
          <a:lstStyle/>
          <a:p>
            <a:r>
              <a:rPr lang="en-US" dirty="0" smtClean="0"/>
              <a:t>“Anti-hierarchical” Puzzle </a:t>
            </a:r>
            <a:r>
              <a:rPr lang="en-US" dirty="0" smtClean="0"/>
              <a:t>Resolved</a:t>
            </a:r>
            <a:endParaRPr lang="en-US" dirty="0"/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7161912" y="6413266"/>
            <a:ext cx="194659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r"/>
            <a:r>
              <a:rPr lang="de-DE" sz="2000" dirty="0" smtClean="0">
                <a:solidFill>
                  <a:srgbClr val="FFFF00"/>
                </a:solidFill>
              </a:rPr>
              <a:t>Hasinger 2008</a:t>
            </a:r>
            <a:endParaRPr lang="de-DE" sz="2000" dirty="0">
              <a:solidFill>
                <a:srgbClr val="FFFF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170637" y="2060848"/>
            <a:ext cx="9135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QSO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419770" y="1340768"/>
            <a:ext cx="8642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AGN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79512" y="5013176"/>
            <a:ext cx="871296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Arial"/>
                <a:cs typeface="Arial"/>
              </a:rPr>
              <a:t>QSO are triggered in mergers of relatively low-mass halos.</a:t>
            </a:r>
          </a:p>
          <a:p>
            <a:r>
              <a:rPr lang="en-US" dirty="0" smtClean="0">
                <a:solidFill>
                  <a:srgbClr val="00FF00"/>
                </a:solidFill>
                <a:latin typeface="Arial"/>
                <a:cs typeface="Arial"/>
              </a:rPr>
              <a:t>Moderate luminosity AGN occur in pre-fabricated higher mass black holes, which are re-</a:t>
            </a:r>
            <a:r>
              <a:rPr lang="en-US" dirty="0" err="1" smtClean="0">
                <a:solidFill>
                  <a:srgbClr val="00FF00"/>
                </a:solidFill>
                <a:latin typeface="Arial"/>
                <a:cs typeface="Arial"/>
              </a:rPr>
              <a:t>juvenated</a:t>
            </a:r>
            <a:r>
              <a:rPr lang="en-US" dirty="0" smtClean="0">
                <a:solidFill>
                  <a:srgbClr val="00FF00"/>
                </a:solidFill>
                <a:latin typeface="Arial"/>
                <a:cs typeface="Arial"/>
              </a:rPr>
              <a:t> by cold gas accretion &amp; rebuilding disks. </a:t>
            </a:r>
            <a:endParaRPr lang="en-US" dirty="0">
              <a:solidFill>
                <a:srgbClr val="00FF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903875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292494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The Highest-redshift Frontier: Fingerprints of </a:t>
            </a:r>
            <a:r>
              <a:rPr lang="en-US" dirty="0"/>
              <a:t>F</a:t>
            </a:r>
            <a:r>
              <a:rPr lang="en-US" dirty="0" smtClean="0"/>
              <a:t>irst Objects?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5597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09" y="0"/>
            <a:ext cx="5709320" cy="1556792"/>
          </a:xfrm>
        </p:spPr>
        <p:txBody>
          <a:bodyPr/>
          <a:lstStyle/>
          <a:p>
            <a:r>
              <a:rPr lang="en-US" dirty="0" smtClean="0"/>
              <a:t>Resolving the 0.5-2 </a:t>
            </a:r>
            <a:r>
              <a:rPr lang="en-US" dirty="0" err="1" smtClean="0"/>
              <a:t>keV</a:t>
            </a:r>
            <a:r>
              <a:rPr lang="en-US" dirty="0" smtClean="0"/>
              <a:t> X-ray background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52579" t="1693" r="2803" b="2092"/>
          <a:stretch/>
        </p:blipFill>
        <p:spPr>
          <a:xfrm rot="10800000">
            <a:off x="6032999" y="5222"/>
            <a:ext cx="3075505" cy="680815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1953548" y="6439021"/>
            <a:ext cx="36265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1% Correlation with CIB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885621" y="6063679"/>
            <a:ext cx="36944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Few % Stacking Galaxies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1907704" y="2132856"/>
            <a:ext cx="36836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75-80% ROSAT sources</a:t>
            </a:r>
            <a:endParaRPr lang="en-US" dirty="0"/>
          </a:p>
        </p:txBody>
      </p:sp>
      <p:sp>
        <p:nvSpPr>
          <p:cNvPr id="15" name="Left Brace 14"/>
          <p:cNvSpPr/>
          <p:nvPr/>
        </p:nvSpPr>
        <p:spPr>
          <a:xfrm>
            <a:off x="5519367" y="5222"/>
            <a:ext cx="492793" cy="4791930"/>
          </a:xfrm>
          <a:prstGeom prst="leftBrace">
            <a:avLst/>
          </a:prstGeom>
          <a:ln w="38100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Left Brace 15"/>
          <p:cNvSpPr/>
          <p:nvPr/>
        </p:nvSpPr>
        <p:spPr>
          <a:xfrm>
            <a:off x="5508104" y="4797152"/>
            <a:ext cx="504056" cy="1253753"/>
          </a:xfrm>
          <a:prstGeom prst="leftBrace">
            <a:avLst/>
          </a:prstGeom>
          <a:ln w="38100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963667" y="5157192"/>
            <a:ext cx="43685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~90% Chandra/XMM sources</a:t>
            </a:r>
            <a:endParaRPr lang="en-US" dirty="0"/>
          </a:p>
        </p:txBody>
      </p:sp>
      <p:sp>
        <p:nvSpPr>
          <p:cNvPr id="18" name="Left Brace 17"/>
          <p:cNvSpPr/>
          <p:nvPr/>
        </p:nvSpPr>
        <p:spPr>
          <a:xfrm>
            <a:off x="5519367" y="6050905"/>
            <a:ext cx="492793" cy="618455"/>
          </a:xfrm>
          <a:prstGeom prst="leftBrace">
            <a:avLst/>
          </a:prstGeom>
          <a:ln w="38100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Arrow Connector 19"/>
          <p:cNvCxnSpPr/>
          <p:nvPr/>
        </p:nvCxnSpPr>
        <p:spPr>
          <a:xfrm>
            <a:off x="5503788" y="6712487"/>
            <a:ext cx="508372" cy="74235"/>
          </a:xfrm>
          <a:prstGeom prst="straightConnector1">
            <a:avLst/>
          </a:prstGeom>
          <a:ln w="38100" cmpd="sng">
            <a:solidFill>
              <a:srgbClr val="FFFF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170746" y="3155484"/>
            <a:ext cx="553078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66FFFF"/>
                </a:solidFill>
              </a:rPr>
              <a:t>Hasinger, Schmidt et al. 1993 &amp; 1998</a:t>
            </a:r>
          </a:p>
          <a:p>
            <a:r>
              <a:rPr lang="en-US" dirty="0" err="1" smtClean="0">
                <a:solidFill>
                  <a:srgbClr val="66FFFF"/>
                </a:solidFill>
              </a:rPr>
              <a:t>Luo</a:t>
            </a:r>
            <a:r>
              <a:rPr lang="en-US" dirty="0" smtClean="0">
                <a:solidFill>
                  <a:srgbClr val="66FFFF"/>
                </a:solidFill>
              </a:rPr>
              <a:t> et al. 2010</a:t>
            </a:r>
          </a:p>
          <a:p>
            <a:r>
              <a:rPr lang="en-US" dirty="0" err="1" smtClean="0">
                <a:solidFill>
                  <a:srgbClr val="66FFFF"/>
                </a:solidFill>
              </a:rPr>
              <a:t>Cowie</a:t>
            </a:r>
            <a:r>
              <a:rPr lang="en-US" dirty="0" smtClean="0">
                <a:solidFill>
                  <a:srgbClr val="66FFFF"/>
                </a:solidFill>
              </a:rPr>
              <a:t> et al. 2012</a:t>
            </a:r>
          </a:p>
          <a:p>
            <a:r>
              <a:rPr lang="en-US" dirty="0" err="1" smtClean="0">
                <a:solidFill>
                  <a:srgbClr val="66FFFF"/>
                </a:solidFill>
              </a:rPr>
              <a:t>Cappelluti</a:t>
            </a:r>
            <a:r>
              <a:rPr lang="en-US" dirty="0" smtClean="0">
                <a:solidFill>
                  <a:srgbClr val="66FFFF"/>
                </a:solidFill>
              </a:rPr>
              <a:t> et al 2013</a:t>
            </a:r>
            <a:endParaRPr lang="en-US" dirty="0">
              <a:solidFill>
                <a:srgbClr val="66FFFF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072038" y="35570"/>
            <a:ext cx="30427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Chandra 4Ms Image</a:t>
            </a:r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7452320" y="2348880"/>
            <a:ext cx="1517813" cy="4536504"/>
            <a:chOff x="7452320" y="2348880"/>
            <a:chExt cx="1517813" cy="4536504"/>
          </a:xfrm>
        </p:grpSpPr>
        <p:sp>
          <p:nvSpPr>
            <p:cNvPr id="19" name="TextBox 18"/>
            <p:cNvSpPr txBox="1"/>
            <p:nvPr/>
          </p:nvSpPr>
          <p:spPr>
            <a:xfrm>
              <a:off x="7596336" y="2348880"/>
              <a:ext cx="98882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z</a:t>
              </a:r>
              <a:r>
                <a:rPr lang="en-US" dirty="0" smtClean="0"/>
                <a:t>~1-3</a:t>
              </a:r>
              <a:endParaRPr lang="en-US" dirty="0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7452320" y="5157192"/>
              <a:ext cx="151781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z</a:t>
              </a:r>
              <a:r>
                <a:rPr lang="en-US" dirty="0" smtClean="0"/>
                <a:t>~0.5-1.5</a:t>
              </a:r>
              <a:endParaRPr lang="en-US" dirty="0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7609736" y="5977356"/>
              <a:ext cx="103811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z</a:t>
              </a:r>
              <a:r>
                <a:rPr lang="en-US" dirty="0" smtClean="0"/>
                <a:t>~3-5</a:t>
              </a:r>
              <a:endParaRPr lang="en-US" dirty="0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7524328" y="6423719"/>
              <a:ext cx="133792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0FF00"/>
                  </a:solidFill>
                </a:rPr>
                <a:t>z</a:t>
              </a:r>
              <a:r>
                <a:rPr lang="en-US" dirty="0" smtClean="0">
                  <a:solidFill>
                    <a:srgbClr val="00FF00"/>
                  </a:solidFill>
                </a:rPr>
                <a:t>~7-10?</a:t>
              </a:r>
              <a:endParaRPr lang="en-US" dirty="0">
                <a:solidFill>
                  <a:srgbClr val="00F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289796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9" name="Rectangle 7"/>
          <p:cNvSpPr>
            <a:spLocks noGrp="1" noChangeArrowheads="1"/>
          </p:cNvSpPr>
          <p:nvPr>
            <p:ph type="title"/>
          </p:nvPr>
        </p:nvSpPr>
        <p:spPr>
          <a:xfrm>
            <a:off x="962025" y="225078"/>
            <a:ext cx="7496175" cy="755650"/>
          </a:xfrm>
        </p:spPr>
        <p:txBody>
          <a:bodyPr/>
          <a:lstStyle/>
          <a:p>
            <a:r>
              <a:rPr lang="de-DE" sz="4000" dirty="0">
                <a:ea typeface="ＭＳ Ｐゴシック" charset="-128"/>
                <a:cs typeface="ＭＳ Ｐゴシック" charset="-128"/>
              </a:rPr>
              <a:t>First proto-quasars</a:t>
            </a:r>
          </a:p>
        </p:txBody>
      </p:sp>
      <p:pic>
        <p:nvPicPr>
          <p:cNvPr id="3891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1619250" y="1407047"/>
            <a:ext cx="6699250" cy="4675187"/>
          </a:xfrm>
          <a:noFill/>
        </p:spPr>
      </p:pic>
      <p:sp>
        <p:nvSpPr>
          <p:cNvPr id="38915" name="Rectangle 3"/>
          <p:cNvSpPr>
            <a:spLocks noChangeArrowheads="1"/>
          </p:cNvSpPr>
          <p:nvPr/>
        </p:nvSpPr>
        <p:spPr bwMode="auto">
          <a:xfrm>
            <a:off x="7853363" y="1268934"/>
            <a:ext cx="1293812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de-DE" dirty="0">
                <a:solidFill>
                  <a:srgbClr val="66FFFF"/>
                </a:solidFill>
              </a:rPr>
              <a:t>10</a:t>
            </a:r>
            <a:r>
              <a:rPr lang="de-DE" baseline="30000" dirty="0">
                <a:solidFill>
                  <a:srgbClr val="66FFFF"/>
                </a:solidFill>
              </a:rPr>
              <a:t>9</a:t>
            </a:r>
            <a:r>
              <a:rPr lang="de-DE" dirty="0">
                <a:solidFill>
                  <a:srgbClr val="66FFFF"/>
                </a:solidFill>
              </a:rPr>
              <a:t> M</a:t>
            </a:r>
            <a:r>
              <a:rPr lang="de-DE" baseline="-25000" dirty="0">
                <a:solidFill>
                  <a:srgbClr val="66FFFF"/>
                </a:solidFill>
                <a:latin typeface="Wingdings" charset="2"/>
                <a:ea typeface="Wingdings" charset="2"/>
                <a:cs typeface="Wingdings" charset="2"/>
                <a:sym typeface="Math C" pitchFamily="2" charset="2"/>
              </a:rPr>
              <a:t></a:t>
            </a:r>
            <a:endParaRPr lang="de-DE" baseline="-25000" dirty="0">
              <a:solidFill>
                <a:srgbClr val="66FFFF"/>
              </a:solidFill>
              <a:sym typeface="Math C" pitchFamily="2" charset="2"/>
            </a:endParaRPr>
          </a:p>
          <a:p>
            <a:r>
              <a:rPr lang="de-DE" baseline="-25000" dirty="0" err="1">
                <a:solidFill>
                  <a:srgbClr val="66FFFF"/>
                </a:solidFill>
                <a:sym typeface="Math C" pitchFamily="2" charset="2"/>
              </a:rPr>
              <a:t>known</a:t>
            </a:r>
            <a:r>
              <a:rPr lang="de-DE" baseline="-25000" dirty="0">
                <a:solidFill>
                  <a:srgbClr val="66FFFF"/>
                </a:solidFill>
                <a:sym typeface="Math C" pitchFamily="2" charset="2"/>
              </a:rPr>
              <a:t> QSO</a:t>
            </a:r>
          </a:p>
        </p:txBody>
      </p:sp>
      <p:sp>
        <p:nvSpPr>
          <p:cNvPr id="38916" name="Rectangle 4"/>
          <p:cNvSpPr>
            <a:spLocks noChangeArrowheads="1"/>
          </p:cNvSpPr>
          <p:nvPr/>
        </p:nvSpPr>
        <p:spPr bwMode="auto">
          <a:xfrm>
            <a:off x="5732463" y="1573734"/>
            <a:ext cx="78942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de-DE" sz="2000" dirty="0" err="1">
                <a:solidFill>
                  <a:srgbClr val="66FFFF"/>
                </a:solidFill>
              </a:rPr>
              <a:t>z</a:t>
            </a:r>
            <a:r>
              <a:rPr lang="de-DE" sz="2000" dirty="0" smtClean="0">
                <a:solidFill>
                  <a:srgbClr val="66FFFF"/>
                </a:solidFill>
              </a:rPr>
              <a:t>=7.1</a:t>
            </a:r>
            <a:endParaRPr lang="de-DE" sz="2000" baseline="-25000" dirty="0">
              <a:solidFill>
                <a:srgbClr val="66FFFF"/>
              </a:solidFill>
              <a:sym typeface="Math C" pitchFamily="2" charset="2"/>
            </a:endParaRPr>
          </a:p>
        </p:txBody>
      </p:sp>
      <p:sp>
        <p:nvSpPr>
          <p:cNvPr id="38917" name="Text Box 5"/>
          <p:cNvSpPr txBox="1">
            <a:spLocks noChangeArrowheads="1"/>
          </p:cNvSpPr>
          <p:nvPr/>
        </p:nvSpPr>
        <p:spPr bwMode="auto">
          <a:xfrm>
            <a:off x="4787900" y="4440759"/>
            <a:ext cx="16732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de-DE"/>
              <a:t>Black Hole</a:t>
            </a:r>
          </a:p>
        </p:txBody>
      </p:sp>
      <p:sp>
        <p:nvSpPr>
          <p:cNvPr id="38918" name="Rectangle 6"/>
          <p:cNvSpPr>
            <a:spLocks noChangeArrowheads="1"/>
          </p:cNvSpPr>
          <p:nvPr/>
        </p:nvSpPr>
        <p:spPr bwMode="auto">
          <a:xfrm rot="-2059985">
            <a:off x="2616200" y="3085034"/>
            <a:ext cx="18526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r"/>
            <a:r>
              <a:rPr lang="de-DE">
                <a:solidFill>
                  <a:schemeClr val="bg1"/>
                </a:solidFill>
              </a:rPr>
              <a:t>Protogalaxy</a:t>
            </a:r>
          </a:p>
        </p:txBody>
      </p:sp>
      <p:sp>
        <p:nvSpPr>
          <p:cNvPr id="38920" name="Line 8"/>
          <p:cNvSpPr>
            <a:spLocks noChangeShapeType="1"/>
          </p:cNvSpPr>
          <p:nvPr/>
        </p:nvSpPr>
        <p:spPr bwMode="auto">
          <a:xfrm>
            <a:off x="5724525" y="1443559"/>
            <a:ext cx="2106613" cy="0"/>
          </a:xfrm>
          <a:prstGeom prst="line">
            <a:avLst/>
          </a:prstGeom>
          <a:noFill/>
          <a:ln w="9525">
            <a:solidFill>
              <a:srgbClr val="00FFF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38921" name="Line 9"/>
          <p:cNvSpPr>
            <a:spLocks noChangeShapeType="1"/>
          </p:cNvSpPr>
          <p:nvPr/>
        </p:nvSpPr>
        <p:spPr bwMode="auto">
          <a:xfrm flipV="1">
            <a:off x="5724525" y="1443559"/>
            <a:ext cx="0" cy="508000"/>
          </a:xfrm>
          <a:prstGeom prst="line">
            <a:avLst/>
          </a:prstGeom>
          <a:noFill/>
          <a:ln w="9525">
            <a:solidFill>
              <a:srgbClr val="00FFF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38922" name="Rectangle 10"/>
          <p:cNvSpPr>
            <a:spLocks noChangeArrowheads="1"/>
          </p:cNvSpPr>
          <p:nvPr/>
        </p:nvSpPr>
        <p:spPr bwMode="auto">
          <a:xfrm>
            <a:off x="2616200" y="5053534"/>
            <a:ext cx="11382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de-DE" sz="2000">
                <a:solidFill>
                  <a:srgbClr val="66FF33"/>
                </a:solidFill>
              </a:rPr>
              <a:t>z=15-20</a:t>
            </a:r>
            <a:endParaRPr lang="de-DE" sz="2000" baseline="-25000">
              <a:solidFill>
                <a:srgbClr val="66FF33"/>
              </a:solidFill>
              <a:sym typeface="Math C" pitchFamily="2" charset="2"/>
            </a:endParaRPr>
          </a:p>
        </p:txBody>
      </p:sp>
      <p:sp>
        <p:nvSpPr>
          <p:cNvPr id="38923" name="Rectangle 11"/>
          <p:cNvSpPr>
            <a:spLocks noChangeArrowheads="1"/>
          </p:cNvSpPr>
          <p:nvPr/>
        </p:nvSpPr>
        <p:spPr bwMode="auto">
          <a:xfrm>
            <a:off x="7853363" y="5066234"/>
            <a:ext cx="152717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de-DE">
                <a:solidFill>
                  <a:srgbClr val="66FF33"/>
                </a:solidFill>
              </a:rPr>
              <a:t>100 M</a:t>
            </a:r>
            <a:r>
              <a:rPr lang="de-DE" baseline="-25000">
                <a:solidFill>
                  <a:srgbClr val="66FF33"/>
                </a:solidFill>
                <a:latin typeface="Wingdings" charset="2"/>
                <a:ea typeface="Wingdings" charset="2"/>
                <a:cs typeface="Wingdings" charset="2"/>
                <a:sym typeface="Math C" pitchFamily="2" charset="2"/>
              </a:rPr>
              <a:t></a:t>
            </a:r>
            <a:endParaRPr lang="de-DE" baseline="-25000">
              <a:solidFill>
                <a:srgbClr val="66FF33"/>
              </a:solidFill>
              <a:sym typeface="Math C" pitchFamily="2" charset="2"/>
            </a:endParaRPr>
          </a:p>
          <a:p>
            <a:r>
              <a:rPr lang="de-DE" baseline="-25000">
                <a:solidFill>
                  <a:srgbClr val="66FF33"/>
                </a:solidFill>
                <a:sym typeface="Math C" pitchFamily="2" charset="2"/>
              </a:rPr>
              <a:t>Gamma Burst</a:t>
            </a:r>
          </a:p>
        </p:txBody>
      </p:sp>
      <p:grpSp>
        <p:nvGrpSpPr>
          <p:cNvPr id="4" name="Group 22"/>
          <p:cNvGrpSpPr>
            <a:grpSpLocks/>
          </p:cNvGrpSpPr>
          <p:nvPr/>
        </p:nvGrpSpPr>
        <p:grpSpPr bwMode="auto">
          <a:xfrm>
            <a:off x="-3175" y="692696"/>
            <a:ext cx="5719763" cy="5048250"/>
            <a:chOff x="-2" y="28"/>
            <a:chExt cx="3603" cy="3180"/>
          </a:xfrm>
        </p:grpSpPr>
        <p:grpSp>
          <p:nvGrpSpPr>
            <p:cNvPr id="38930" name="Group 23"/>
            <p:cNvGrpSpPr>
              <a:grpSpLocks/>
            </p:cNvGrpSpPr>
            <p:nvPr/>
          </p:nvGrpSpPr>
          <p:grpSpPr bwMode="auto">
            <a:xfrm>
              <a:off x="1775" y="519"/>
              <a:ext cx="1826" cy="1409"/>
              <a:chOff x="1501" y="519"/>
              <a:chExt cx="1826" cy="1409"/>
            </a:xfrm>
          </p:grpSpPr>
          <p:sp>
            <p:nvSpPr>
              <p:cNvPr id="38939" name="Freeform 24"/>
              <p:cNvSpPr>
                <a:spLocks/>
              </p:cNvSpPr>
              <p:nvPr/>
            </p:nvSpPr>
            <p:spPr bwMode="auto">
              <a:xfrm>
                <a:off x="2724" y="519"/>
                <a:ext cx="603" cy="1409"/>
              </a:xfrm>
              <a:custGeom>
                <a:avLst/>
                <a:gdLst>
                  <a:gd name="T0" fmla="*/ 0 w 603"/>
                  <a:gd name="T1" fmla="*/ 1409 h 1409"/>
                  <a:gd name="T2" fmla="*/ 152 w 603"/>
                  <a:gd name="T3" fmla="*/ 1165 h 1409"/>
                  <a:gd name="T4" fmla="*/ 292 w 603"/>
                  <a:gd name="T5" fmla="*/ 849 h 1409"/>
                  <a:gd name="T6" fmla="*/ 464 w 603"/>
                  <a:gd name="T7" fmla="*/ 317 h 1409"/>
                  <a:gd name="T8" fmla="*/ 548 w 603"/>
                  <a:gd name="T9" fmla="*/ 125 h 1409"/>
                  <a:gd name="T10" fmla="*/ 603 w 603"/>
                  <a:gd name="T11" fmla="*/ 0 h 140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03"/>
                  <a:gd name="T19" fmla="*/ 0 h 1409"/>
                  <a:gd name="T20" fmla="*/ 603 w 603"/>
                  <a:gd name="T21" fmla="*/ 1409 h 140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03" h="1409">
                    <a:moveTo>
                      <a:pt x="0" y="1409"/>
                    </a:moveTo>
                    <a:cubicBezTo>
                      <a:pt x="25" y="1368"/>
                      <a:pt x="103" y="1258"/>
                      <a:pt x="152" y="1165"/>
                    </a:cubicBezTo>
                    <a:cubicBezTo>
                      <a:pt x="201" y="1072"/>
                      <a:pt x="240" y="990"/>
                      <a:pt x="292" y="849"/>
                    </a:cubicBezTo>
                    <a:cubicBezTo>
                      <a:pt x="344" y="708"/>
                      <a:pt x="421" y="438"/>
                      <a:pt x="464" y="317"/>
                    </a:cubicBezTo>
                    <a:cubicBezTo>
                      <a:pt x="507" y="196"/>
                      <a:pt x="525" y="178"/>
                      <a:pt x="548" y="125"/>
                    </a:cubicBezTo>
                    <a:cubicBezTo>
                      <a:pt x="571" y="72"/>
                      <a:pt x="592" y="26"/>
                      <a:pt x="603" y="0"/>
                    </a:cubicBezTo>
                  </a:path>
                </a:pathLst>
              </a:custGeom>
              <a:noFill/>
              <a:ln w="2857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38940" name="Text Box 25"/>
              <p:cNvSpPr txBox="1">
                <a:spLocks noChangeArrowheads="1"/>
              </p:cNvSpPr>
              <p:nvPr/>
            </p:nvSpPr>
            <p:spPr bwMode="auto">
              <a:xfrm>
                <a:off x="1501" y="866"/>
                <a:ext cx="1676" cy="231"/>
              </a:xfrm>
              <a:prstGeom prst="rect">
                <a:avLst/>
              </a:prstGeom>
              <a:noFill/>
              <a:ln w="19050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de-DE" sz="1800" dirty="0">
                    <a:solidFill>
                      <a:srgbClr val="0000FF"/>
                    </a:solidFill>
                    <a:latin typeface="Arial" charset="0"/>
                  </a:rPr>
                  <a:t>Li, </a:t>
                </a:r>
                <a:r>
                  <a:rPr lang="de-DE" sz="1800" dirty="0" err="1">
                    <a:solidFill>
                      <a:srgbClr val="0000FF"/>
                    </a:solidFill>
                    <a:latin typeface="Arial" charset="0"/>
                  </a:rPr>
                  <a:t>Hernquist</a:t>
                </a:r>
                <a:r>
                  <a:rPr lang="de-DE" sz="1800" dirty="0">
                    <a:solidFill>
                      <a:srgbClr val="0000FF"/>
                    </a:solidFill>
                    <a:latin typeface="Arial" charset="0"/>
                  </a:rPr>
                  <a:t>, et al. 2007</a:t>
                </a:r>
              </a:p>
            </p:txBody>
          </p:sp>
        </p:grpSp>
        <p:pic>
          <p:nvPicPr>
            <p:cNvPr id="38931" name="Picture 26"/>
            <p:cNvPicPr>
              <a:picLocks noChangeAspect="1" noChangeArrowheads="1"/>
            </p:cNvPicPr>
            <p:nvPr/>
          </p:nvPicPr>
          <p:blipFill>
            <a:blip r:embed="rId4"/>
            <a:srcRect l="1176" r="1176"/>
            <a:stretch>
              <a:fillRect/>
            </a:stretch>
          </p:blipFill>
          <p:spPr bwMode="auto">
            <a:xfrm>
              <a:off x="0" y="28"/>
              <a:ext cx="1062" cy="10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8932" name="Picture 27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0" y="1107"/>
              <a:ext cx="1066" cy="10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8933" name="Picture 28"/>
            <p:cNvPicPr>
              <a:picLocks noChangeAspect="1" noChangeArrowheads="1"/>
            </p:cNvPicPr>
            <p:nvPr/>
          </p:nvPicPr>
          <p:blipFill>
            <a:blip r:embed="rId6"/>
            <a:srcRect b="1132"/>
            <a:stretch>
              <a:fillRect/>
            </a:stretch>
          </p:blipFill>
          <p:spPr bwMode="auto">
            <a:xfrm>
              <a:off x="-2" y="2160"/>
              <a:ext cx="1068" cy="10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8934" name="Text Box 29"/>
            <p:cNvSpPr txBox="1">
              <a:spLocks noChangeArrowheads="1"/>
            </p:cNvSpPr>
            <p:nvPr/>
          </p:nvSpPr>
          <p:spPr bwMode="auto">
            <a:xfrm>
              <a:off x="0" y="2160"/>
              <a:ext cx="504" cy="212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r"/>
              <a:r>
                <a:rPr lang="de-DE" sz="1600" dirty="0" err="1">
                  <a:solidFill>
                    <a:srgbClr val="FFFFFF"/>
                  </a:solidFill>
                  <a:latin typeface="Arial" charset="0"/>
                </a:rPr>
                <a:t>z</a:t>
              </a:r>
              <a:r>
                <a:rPr lang="de-DE" sz="1600" dirty="0">
                  <a:solidFill>
                    <a:srgbClr val="FFFFFF"/>
                  </a:solidFill>
                  <a:latin typeface="Arial" charset="0"/>
                </a:rPr>
                <a:t>=6.54</a:t>
              </a:r>
            </a:p>
          </p:txBody>
        </p:sp>
        <p:sp>
          <p:nvSpPr>
            <p:cNvPr id="38935" name="Text Box 30"/>
            <p:cNvSpPr txBox="1">
              <a:spLocks noChangeArrowheads="1"/>
            </p:cNvSpPr>
            <p:nvPr/>
          </p:nvSpPr>
          <p:spPr bwMode="auto">
            <a:xfrm>
              <a:off x="0" y="1107"/>
              <a:ext cx="504" cy="212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r"/>
              <a:r>
                <a:rPr lang="de-DE" sz="1600" dirty="0" err="1">
                  <a:solidFill>
                    <a:srgbClr val="FFFFFF"/>
                  </a:solidFill>
                  <a:latin typeface="Arial" charset="0"/>
                </a:rPr>
                <a:t>z</a:t>
              </a:r>
              <a:r>
                <a:rPr lang="de-DE" sz="1600" dirty="0">
                  <a:solidFill>
                    <a:srgbClr val="FFFFFF"/>
                  </a:solidFill>
                  <a:latin typeface="Arial" charset="0"/>
                </a:rPr>
                <a:t>=9.17</a:t>
              </a:r>
            </a:p>
          </p:txBody>
        </p:sp>
        <p:sp>
          <p:nvSpPr>
            <p:cNvPr id="38936" name="Text Box 31"/>
            <p:cNvSpPr txBox="1">
              <a:spLocks noChangeArrowheads="1"/>
            </p:cNvSpPr>
            <p:nvPr/>
          </p:nvSpPr>
          <p:spPr bwMode="auto">
            <a:xfrm>
              <a:off x="0" y="28"/>
              <a:ext cx="575" cy="212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r"/>
              <a:r>
                <a:rPr lang="de-DE" sz="1600" dirty="0" err="1">
                  <a:latin typeface="Arial" charset="0"/>
                </a:rPr>
                <a:t>z</a:t>
              </a:r>
              <a:r>
                <a:rPr lang="de-DE" sz="1600" dirty="0">
                  <a:latin typeface="Arial" charset="0"/>
                </a:rPr>
                <a:t>=12.75</a:t>
              </a:r>
            </a:p>
          </p:txBody>
        </p:sp>
        <p:sp>
          <p:nvSpPr>
            <p:cNvPr id="38937" name="Text Box 32"/>
            <p:cNvSpPr txBox="1">
              <a:spLocks noChangeArrowheads="1"/>
            </p:cNvSpPr>
            <p:nvPr/>
          </p:nvSpPr>
          <p:spPr bwMode="auto">
            <a:xfrm>
              <a:off x="316" y="776"/>
              <a:ext cx="402" cy="174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r"/>
              <a:r>
                <a:rPr lang="de-DE" sz="1200" dirty="0">
                  <a:solidFill>
                    <a:srgbClr val="FFFFFF"/>
                  </a:solidFill>
                  <a:latin typeface="Arial" charset="0"/>
                </a:rPr>
                <a:t>20 </a:t>
              </a:r>
              <a:r>
                <a:rPr lang="de-DE" sz="1200" dirty="0" err="1">
                  <a:solidFill>
                    <a:srgbClr val="FFFFFF"/>
                  </a:solidFill>
                  <a:latin typeface="Arial" charset="0"/>
                </a:rPr>
                <a:t>kpc</a:t>
              </a:r>
              <a:endParaRPr lang="de-DE" sz="1200" dirty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38938" name="Line 33"/>
            <p:cNvSpPr>
              <a:spLocks noChangeShapeType="1"/>
            </p:cNvSpPr>
            <p:nvPr/>
          </p:nvSpPr>
          <p:spPr bwMode="auto">
            <a:xfrm>
              <a:off x="385" y="935"/>
              <a:ext cx="272" cy="0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</p:grpSp>
      <p:sp>
        <p:nvSpPr>
          <p:cNvPr id="38929" name="Text Box 34"/>
          <p:cNvSpPr txBox="1">
            <a:spLocks noChangeArrowheads="1"/>
          </p:cNvSpPr>
          <p:nvPr/>
        </p:nvSpPr>
        <p:spPr bwMode="auto">
          <a:xfrm>
            <a:off x="6711950" y="5736159"/>
            <a:ext cx="22288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de-DE" sz="1600">
                <a:solidFill>
                  <a:srgbClr val="66FFFF"/>
                </a:solidFill>
              </a:rPr>
              <a:t>Archibald et al., 2001</a:t>
            </a:r>
          </a:p>
        </p:txBody>
      </p:sp>
      <p:sp>
        <p:nvSpPr>
          <p:cNvPr id="25" name="Rectangle 3"/>
          <p:cNvSpPr>
            <a:spLocks noChangeArrowheads="1"/>
          </p:cNvSpPr>
          <p:nvPr/>
        </p:nvSpPr>
        <p:spPr bwMode="auto">
          <a:xfrm>
            <a:off x="3923928" y="3645024"/>
            <a:ext cx="1184339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de-DE" dirty="0" smtClean="0">
                <a:solidFill>
                  <a:srgbClr val="0000FF"/>
                </a:solidFill>
              </a:rPr>
              <a:t>10</a:t>
            </a:r>
            <a:r>
              <a:rPr lang="de-DE" baseline="30000" dirty="0">
                <a:solidFill>
                  <a:srgbClr val="0000FF"/>
                </a:solidFill>
              </a:rPr>
              <a:t>5</a:t>
            </a:r>
            <a:r>
              <a:rPr lang="de-DE" dirty="0" smtClean="0">
                <a:solidFill>
                  <a:srgbClr val="0000FF"/>
                </a:solidFill>
              </a:rPr>
              <a:t> </a:t>
            </a:r>
            <a:r>
              <a:rPr lang="de-DE" dirty="0">
                <a:solidFill>
                  <a:srgbClr val="0000FF"/>
                </a:solidFill>
              </a:rPr>
              <a:t>M</a:t>
            </a:r>
            <a:r>
              <a:rPr lang="de-DE" baseline="-25000" dirty="0">
                <a:solidFill>
                  <a:srgbClr val="0000FF"/>
                </a:solidFill>
                <a:latin typeface="Wingdings" charset="2"/>
                <a:ea typeface="Wingdings" charset="2"/>
                <a:cs typeface="Wingdings" charset="2"/>
                <a:sym typeface="Math C" pitchFamily="2" charset="2"/>
              </a:rPr>
              <a:t></a:t>
            </a:r>
            <a:endParaRPr lang="de-DE" baseline="-25000" dirty="0">
              <a:solidFill>
                <a:srgbClr val="0000FF"/>
              </a:solidFill>
              <a:sym typeface="Math C" pitchFamily="2" charset="2"/>
            </a:endParaRPr>
          </a:p>
          <a:p>
            <a:r>
              <a:rPr lang="de-DE" baseline="-25000" dirty="0" err="1" smtClean="0">
                <a:solidFill>
                  <a:srgbClr val="0000FF"/>
                </a:solidFill>
                <a:sym typeface="Math C" pitchFamily="2" charset="2"/>
              </a:rPr>
              <a:t>Seed</a:t>
            </a:r>
            <a:r>
              <a:rPr lang="de-DE" baseline="-25000" dirty="0" smtClean="0">
                <a:solidFill>
                  <a:srgbClr val="0000FF"/>
                </a:solidFill>
                <a:sym typeface="Math C" pitchFamily="2" charset="2"/>
              </a:rPr>
              <a:t> BH</a:t>
            </a:r>
            <a:endParaRPr lang="de-DE" baseline="-25000" dirty="0">
              <a:solidFill>
                <a:srgbClr val="0000FF"/>
              </a:solidFill>
              <a:sym typeface="Math C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81943676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-274638"/>
            <a:ext cx="8880475" cy="1349376"/>
          </a:xfrm>
        </p:spPr>
        <p:txBody>
          <a:bodyPr/>
          <a:lstStyle/>
          <a:p>
            <a:r>
              <a:rPr lang="en-US" sz="4300">
                <a:latin typeface="Arial" charset="0"/>
                <a:ea typeface="ＭＳ Ｐゴシック" charset="0"/>
                <a:cs typeface="ＭＳ Ｐゴシック" charset="0"/>
              </a:rPr>
              <a:t>How do SMBH form?</a:t>
            </a:r>
          </a:p>
        </p:txBody>
      </p:sp>
      <p:sp>
        <p:nvSpPr>
          <p:cNvPr id="25603" name="Rectangle 2"/>
          <p:cNvSpPr>
            <a:spLocks/>
          </p:cNvSpPr>
          <p:nvPr/>
        </p:nvSpPr>
        <p:spPr bwMode="auto">
          <a:xfrm>
            <a:off x="2728913" y="3208338"/>
            <a:ext cx="4619625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dirty="0">
                <a:latin typeface="Arial"/>
                <a:cs typeface="Arial"/>
              </a:rPr>
              <a:t>We need to explain</a:t>
            </a:r>
            <a:r>
              <a:rPr lang="en-US" dirty="0"/>
              <a:t> </a:t>
            </a:r>
            <a:r>
              <a:rPr lang="en-US" dirty="0">
                <a:latin typeface="Arial"/>
                <a:cs typeface="Arial"/>
              </a:rPr>
              <a:t>how to make</a:t>
            </a:r>
          </a:p>
          <a:p>
            <a:r>
              <a:rPr lang="en-US" dirty="0">
                <a:latin typeface="Arial"/>
                <a:cs typeface="Arial"/>
              </a:rPr>
              <a:t>a </a:t>
            </a:r>
            <a:r>
              <a:rPr lang="en-US" i="1" dirty="0">
                <a:latin typeface="Arial"/>
                <a:cs typeface="Arial"/>
              </a:rPr>
              <a:t>10</a:t>
            </a:r>
            <a:r>
              <a:rPr lang="en-US" i="1" baseline="32000" dirty="0">
                <a:latin typeface="Arial"/>
                <a:cs typeface="Arial"/>
              </a:rPr>
              <a:t>9</a:t>
            </a:r>
            <a:r>
              <a:rPr lang="en-US" i="1" dirty="0">
                <a:latin typeface="Arial"/>
                <a:cs typeface="Arial"/>
              </a:rPr>
              <a:t> M</a:t>
            </a:r>
            <a:r>
              <a:rPr lang="en-US" sz="1300" i="1" dirty="0">
                <a:latin typeface="Arial"/>
                <a:cs typeface="Arial"/>
                <a:sym typeface="Arial Unicode MS" charset="0"/>
              </a:rPr>
              <a:t>☉</a:t>
            </a:r>
            <a:r>
              <a:rPr lang="en-US" dirty="0">
                <a:latin typeface="Arial"/>
                <a:cs typeface="Arial"/>
                <a:sym typeface="Arial Unicode MS" charset="0"/>
              </a:rPr>
              <a:t> SMBH @z~7</a:t>
            </a:r>
          </a:p>
        </p:txBody>
      </p:sp>
      <p:sp>
        <p:nvSpPr>
          <p:cNvPr id="25604" name="Line 3"/>
          <p:cNvSpPr>
            <a:spLocks noChangeShapeType="1"/>
          </p:cNvSpPr>
          <p:nvPr/>
        </p:nvSpPr>
        <p:spPr bwMode="auto">
          <a:xfrm>
            <a:off x="2463800" y="2595563"/>
            <a:ext cx="554038" cy="485775"/>
          </a:xfrm>
          <a:prstGeom prst="line">
            <a:avLst/>
          </a:prstGeom>
          <a:noFill/>
          <a:ln w="25400">
            <a:solidFill>
              <a:srgbClr val="FFFFFF"/>
            </a:solidFill>
            <a:miter lim="800000"/>
            <a:headEnd type="stealth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5605" name="Rectangle 4"/>
          <p:cNvSpPr>
            <a:spLocks/>
          </p:cNvSpPr>
          <p:nvPr/>
        </p:nvSpPr>
        <p:spPr bwMode="auto">
          <a:xfrm>
            <a:off x="812800" y="1959253"/>
            <a:ext cx="2879244" cy="369332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0" tIns="0" rIns="0" bIns="0" anchor="ctr">
            <a:spAutoFit/>
          </a:bodyPr>
          <a:lstStyle/>
          <a:p>
            <a:pPr algn="ctr"/>
            <a:r>
              <a:rPr lang="en-US" dirty="0">
                <a:latin typeface="Arial"/>
                <a:cs typeface="Arial"/>
              </a:rPr>
              <a:t>Massive Progenitors</a:t>
            </a:r>
          </a:p>
        </p:txBody>
      </p:sp>
      <p:pic>
        <p:nvPicPr>
          <p:cNvPr id="25606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071563"/>
            <a:ext cx="2320925" cy="173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7" name="Rectangle 6"/>
          <p:cNvSpPr>
            <a:spLocks/>
          </p:cNvSpPr>
          <p:nvPr/>
        </p:nvSpPr>
        <p:spPr bwMode="auto">
          <a:xfrm>
            <a:off x="7040563" y="1289050"/>
            <a:ext cx="2103437" cy="1306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r>
              <a:rPr lang="en-US" dirty="0" smtClean="0">
                <a:latin typeface="Arial"/>
                <a:cs typeface="Arial"/>
              </a:rPr>
              <a:t>Directly Collapsing BH (</a:t>
            </a:r>
            <a:r>
              <a:rPr lang="en-US" dirty="0" err="1" smtClean="0">
                <a:latin typeface="Arial"/>
                <a:cs typeface="Arial"/>
              </a:rPr>
              <a:t>Quasistars</a:t>
            </a:r>
            <a:r>
              <a:rPr lang="en-US" dirty="0" smtClean="0">
                <a:latin typeface="Arial"/>
                <a:cs typeface="Arial"/>
              </a:rPr>
              <a:t>)</a:t>
            </a:r>
            <a:endParaRPr lang="en-US" dirty="0">
              <a:latin typeface="Arial"/>
              <a:cs typeface="Arial"/>
            </a:endParaRPr>
          </a:p>
          <a:p>
            <a:r>
              <a:rPr lang="en-US" i="1" dirty="0">
                <a:latin typeface="Arial"/>
                <a:cs typeface="Arial"/>
              </a:rPr>
              <a:t>M</a:t>
            </a:r>
            <a:r>
              <a:rPr lang="en-US" sz="1300" i="1" dirty="0">
                <a:latin typeface="Arial"/>
                <a:cs typeface="Arial"/>
              </a:rPr>
              <a:t>BH</a:t>
            </a:r>
            <a:r>
              <a:rPr lang="en-US" i="1" dirty="0">
                <a:latin typeface="Arial"/>
                <a:cs typeface="Arial"/>
              </a:rPr>
              <a:t>=10</a:t>
            </a:r>
            <a:r>
              <a:rPr lang="en-US" i="1" baseline="32000" dirty="0">
                <a:latin typeface="Arial"/>
                <a:cs typeface="Arial"/>
              </a:rPr>
              <a:t>4</a:t>
            </a:r>
            <a:r>
              <a:rPr lang="en-US" i="1" dirty="0">
                <a:latin typeface="Arial"/>
                <a:cs typeface="Arial"/>
              </a:rPr>
              <a:t>-10</a:t>
            </a:r>
            <a:r>
              <a:rPr lang="en-US" i="1" baseline="32000" dirty="0">
                <a:latin typeface="Arial"/>
                <a:cs typeface="Arial"/>
              </a:rPr>
              <a:t>5</a:t>
            </a:r>
            <a:r>
              <a:rPr lang="en-US" i="1" dirty="0">
                <a:latin typeface="Arial"/>
                <a:cs typeface="Arial"/>
              </a:rPr>
              <a:t>M</a:t>
            </a:r>
            <a:r>
              <a:rPr lang="en-US" sz="1300" i="1" dirty="0">
                <a:latin typeface="Arial"/>
                <a:cs typeface="Arial"/>
                <a:sym typeface="Arial Unicode MS" charset="0"/>
              </a:rPr>
              <a:t>☉</a:t>
            </a:r>
          </a:p>
          <a:p>
            <a:r>
              <a:rPr lang="en-US" sz="1400" dirty="0">
                <a:latin typeface="Arial Unicode MS" charset="0"/>
                <a:cs typeface="Arial Unicode MS" charset="0"/>
                <a:sym typeface="Arial Unicode MS" charset="0"/>
              </a:rPr>
              <a:t>(Begelman+08)</a:t>
            </a:r>
          </a:p>
        </p:txBody>
      </p:sp>
      <p:sp>
        <p:nvSpPr>
          <p:cNvPr id="25608" name="Line 7"/>
          <p:cNvSpPr>
            <a:spLocks noChangeShapeType="1"/>
          </p:cNvSpPr>
          <p:nvPr/>
        </p:nvSpPr>
        <p:spPr bwMode="auto">
          <a:xfrm flipH="1">
            <a:off x="3760788" y="2132856"/>
            <a:ext cx="693737" cy="0"/>
          </a:xfrm>
          <a:prstGeom prst="line">
            <a:avLst/>
          </a:prstGeom>
          <a:noFill/>
          <a:ln w="25400">
            <a:solidFill>
              <a:srgbClr val="FFFFFF"/>
            </a:solidFill>
            <a:miter lim="800000"/>
            <a:headEnd type="stealth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pic>
        <p:nvPicPr>
          <p:cNvPr id="25609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3225" y="4179888"/>
            <a:ext cx="3521075" cy="264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10" name="Rectangle 10"/>
          <p:cNvSpPr>
            <a:spLocks/>
          </p:cNvSpPr>
          <p:nvPr/>
        </p:nvSpPr>
        <p:spPr bwMode="auto">
          <a:xfrm>
            <a:off x="179388" y="4422528"/>
            <a:ext cx="2564796" cy="1692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dirty="0">
                <a:latin typeface="Arial"/>
                <a:cs typeface="Arial"/>
              </a:rPr>
              <a:t>POP-III, Metal free</a:t>
            </a:r>
          </a:p>
          <a:p>
            <a:r>
              <a:rPr lang="en-US" dirty="0">
                <a:latin typeface="Arial"/>
                <a:cs typeface="Arial"/>
              </a:rPr>
              <a:t>massive </a:t>
            </a:r>
            <a:r>
              <a:rPr lang="en-US" dirty="0" smtClean="0">
                <a:latin typeface="Arial"/>
                <a:cs typeface="Arial"/>
              </a:rPr>
              <a:t>stars</a:t>
            </a:r>
          </a:p>
          <a:p>
            <a:r>
              <a:rPr lang="en-US" dirty="0" smtClean="0">
                <a:latin typeface="Arial"/>
                <a:cs typeface="Arial"/>
              </a:rPr>
              <a:t>(HMXB?)</a:t>
            </a:r>
            <a:endParaRPr lang="en-US" dirty="0">
              <a:latin typeface="Arial"/>
              <a:cs typeface="Arial"/>
            </a:endParaRPr>
          </a:p>
          <a:p>
            <a:r>
              <a:rPr lang="en-US" i="1" dirty="0">
                <a:latin typeface="Arial"/>
                <a:cs typeface="Arial"/>
              </a:rPr>
              <a:t>M</a:t>
            </a:r>
            <a:r>
              <a:rPr lang="en-US" sz="1300" i="1" dirty="0">
                <a:latin typeface="Arial"/>
                <a:cs typeface="Arial"/>
              </a:rPr>
              <a:t>BH</a:t>
            </a:r>
            <a:r>
              <a:rPr lang="en-US" i="1" dirty="0">
                <a:latin typeface="Arial"/>
                <a:cs typeface="Arial"/>
              </a:rPr>
              <a:t>=10</a:t>
            </a:r>
            <a:r>
              <a:rPr lang="en-US" i="1" baseline="32000" dirty="0">
                <a:latin typeface="Arial"/>
                <a:cs typeface="Arial"/>
              </a:rPr>
              <a:t>2</a:t>
            </a:r>
            <a:r>
              <a:rPr lang="en-US" i="1" dirty="0">
                <a:latin typeface="Arial"/>
                <a:cs typeface="Arial"/>
              </a:rPr>
              <a:t>-10</a:t>
            </a:r>
            <a:r>
              <a:rPr lang="en-US" i="1" baseline="32000" dirty="0">
                <a:latin typeface="Arial"/>
                <a:cs typeface="Arial"/>
              </a:rPr>
              <a:t>3</a:t>
            </a:r>
            <a:r>
              <a:rPr lang="en-US" i="1" dirty="0">
                <a:latin typeface="Arial"/>
                <a:cs typeface="Arial"/>
              </a:rPr>
              <a:t>M</a:t>
            </a:r>
            <a:r>
              <a:rPr lang="en-US" sz="1300" i="1" dirty="0">
                <a:latin typeface="Arial"/>
                <a:cs typeface="Arial"/>
                <a:sym typeface="Arial Unicode MS" charset="0"/>
              </a:rPr>
              <a:t>☉</a:t>
            </a:r>
          </a:p>
          <a:p>
            <a:r>
              <a:rPr lang="en-US" sz="1400" dirty="0">
                <a:latin typeface="Arial Unicode MS" charset="0"/>
                <a:cs typeface="Arial Unicode MS" charset="0"/>
                <a:sym typeface="Arial Unicode MS" charset="0"/>
              </a:rPr>
              <a:t>(Abel+03)</a:t>
            </a:r>
            <a:endParaRPr lang="en-US" dirty="0">
              <a:cs typeface="Arial Unicode MS" charset="0"/>
            </a:endParaRPr>
          </a:p>
        </p:txBody>
      </p:sp>
      <p:sp>
        <p:nvSpPr>
          <p:cNvPr id="25611" name="Line 11"/>
          <p:cNvSpPr>
            <a:spLocks noChangeShapeType="1"/>
          </p:cNvSpPr>
          <p:nvPr/>
        </p:nvSpPr>
        <p:spPr bwMode="auto">
          <a:xfrm rot="10800000">
            <a:off x="1404938" y="2808288"/>
            <a:ext cx="0" cy="1454150"/>
          </a:xfrm>
          <a:prstGeom prst="line">
            <a:avLst/>
          </a:prstGeom>
          <a:noFill/>
          <a:ln w="25400">
            <a:solidFill>
              <a:srgbClr val="FFFFFF"/>
            </a:solidFill>
            <a:miter lim="800000"/>
            <a:headEnd type="stealth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5612" name="Rectangle 13"/>
          <p:cNvSpPr>
            <a:spLocks/>
          </p:cNvSpPr>
          <p:nvPr/>
        </p:nvSpPr>
        <p:spPr bwMode="auto">
          <a:xfrm>
            <a:off x="6527800" y="4494213"/>
            <a:ext cx="2538413" cy="167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2000" dirty="0">
                <a:latin typeface="Arial"/>
                <a:cs typeface="Arial"/>
              </a:rPr>
              <a:t>These sources should leave their signature in the anisotropies of Cosmic backgrounds</a:t>
            </a:r>
          </a:p>
          <a:p>
            <a:r>
              <a:rPr lang="en-US" sz="1400" dirty="0" smtClean="0">
                <a:latin typeface="Arial" charset="0"/>
                <a:cs typeface="Arial" charset="0"/>
              </a:rPr>
              <a:t>(Kashlinsky</a:t>
            </a:r>
            <a:r>
              <a:rPr lang="en-US" sz="1400" dirty="0">
                <a:latin typeface="Arial" charset="0"/>
                <a:cs typeface="Arial" charset="0"/>
              </a:rPr>
              <a:t>+</a:t>
            </a:r>
            <a:r>
              <a:rPr lang="en-US" sz="1400" dirty="0" smtClean="0">
                <a:latin typeface="Arial" charset="0"/>
                <a:cs typeface="Arial" charset="0"/>
              </a:rPr>
              <a:t>05,07,12)</a:t>
            </a:r>
            <a:endParaRPr lang="en-US" sz="1400" dirty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1085005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44016"/>
            <a:ext cx="8229600" cy="83671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Hints from unresolved backgrounds</a:t>
            </a:r>
            <a:endParaRPr lang="en-US" dirty="0"/>
          </a:p>
        </p:txBody>
      </p:sp>
      <p:pic>
        <p:nvPicPr>
          <p:cNvPr id="3" name="Picture 2" descr="Illustration_CIB_CXB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" y="692696"/>
            <a:ext cx="9108585" cy="585551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947427" y="6485274"/>
            <a:ext cx="43050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Arial"/>
                <a:cs typeface="Arial"/>
              </a:rPr>
              <a:t>NASA Press Release June 5</a:t>
            </a:r>
            <a:r>
              <a:rPr lang="en-US" sz="2000" baseline="30000" dirty="0" smtClean="0">
                <a:latin typeface="Arial"/>
                <a:cs typeface="Arial"/>
              </a:rPr>
              <a:t>th</a:t>
            </a:r>
            <a:r>
              <a:rPr lang="en-US" sz="2000" dirty="0" smtClean="0">
                <a:latin typeface="Arial"/>
                <a:cs typeface="Arial"/>
              </a:rPr>
              <a:t>, 2013</a:t>
            </a:r>
            <a:endParaRPr lang="en-US" sz="20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118563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Fingerprint of the first Black Holes?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31746" name="Picture 3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4" r="2111"/>
          <a:stretch/>
        </p:blipFill>
        <p:spPr bwMode="auto">
          <a:xfrm>
            <a:off x="107504" y="1131143"/>
            <a:ext cx="4975817" cy="561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t="-255" b="1005"/>
          <a:stretch/>
        </p:blipFill>
        <p:spPr>
          <a:xfrm>
            <a:off x="5148064" y="1131143"/>
            <a:ext cx="3967607" cy="506133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07504" y="1167327"/>
            <a:ext cx="4975817" cy="10795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07504" y="2279470"/>
            <a:ext cx="4975817" cy="10795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5076056" y="3464820"/>
            <a:ext cx="4025781" cy="3204539"/>
            <a:chOff x="5076056" y="3464820"/>
            <a:chExt cx="4025781" cy="3204539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4"/>
            <a:srcRect l="3770" t="4494" r="4926" b="3051"/>
            <a:stretch/>
          </p:blipFill>
          <p:spPr>
            <a:xfrm>
              <a:off x="5076056" y="3464820"/>
              <a:ext cx="4025781" cy="3204539"/>
            </a:xfrm>
            <a:prstGeom prst="rect">
              <a:avLst/>
            </a:prstGeom>
          </p:spPr>
        </p:pic>
        <p:sp>
          <p:nvSpPr>
            <p:cNvPr id="21" name="TextBox 8"/>
            <p:cNvSpPr txBox="1">
              <a:spLocks noChangeArrowheads="1"/>
            </p:cNvSpPr>
            <p:nvPr/>
          </p:nvSpPr>
          <p:spPr bwMode="auto">
            <a:xfrm>
              <a:off x="6012160" y="3717032"/>
              <a:ext cx="585542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200">
                  <a:solidFill>
                    <a:schemeClr val="tx1"/>
                  </a:solidFill>
                  <a:latin typeface="Tahoma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kumimoji="1" sz="2200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2pPr>
              <a:lvl3pPr marL="1143000" indent="-228600">
                <a:defRPr kumimoji="1" sz="2200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3pPr>
              <a:lvl4pPr marL="1600200" indent="-228600">
                <a:defRPr kumimoji="1" sz="2200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4pPr>
              <a:lvl5pPr marL="2057400" indent="-228600">
                <a:defRPr kumimoji="1" sz="2200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tx1"/>
                </a:buClr>
                <a:buChar char="–"/>
                <a:defRPr kumimoji="1" sz="2200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tx1"/>
                </a:buClr>
                <a:buChar char="–"/>
                <a:defRPr kumimoji="1" sz="2200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tx1"/>
                </a:buClr>
                <a:buChar char="–"/>
                <a:defRPr kumimoji="1" sz="2200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tx1"/>
                </a:buClr>
                <a:buChar char="–"/>
                <a:defRPr kumimoji="1" sz="2200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9pPr>
            </a:lstStyle>
            <a:p>
              <a:r>
                <a:rPr lang="en-US" sz="2000" dirty="0" smtClean="0">
                  <a:solidFill>
                    <a:srgbClr val="FFFF00"/>
                  </a:solidFill>
                </a:rPr>
                <a:t>CIB</a:t>
              </a:r>
              <a:endParaRPr lang="en-US" sz="2000" dirty="0">
                <a:solidFill>
                  <a:srgbClr val="FFFF00"/>
                </a:solidFill>
              </a:endParaRPr>
            </a:p>
          </p:txBody>
        </p:sp>
        <p:sp>
          <p:nvSpPr>
            <p:cNvPr id="22" name="TextBox 8"/>
            <p:cNvSpPr txBox="1">
              <a:spLocks noChangeArrowheads="1"/>
            </p:cNvSpPr>
            <p:nvPr/>
          </p:nvSpPr>
          <p:spPr bwMode="auto">
            <a:xfrm>
              <a:off x="5926189" y="4725144"/>
              <a:ext cx="638767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200">
                  <a:solidFill>
                    <a:schemeClr val="tx1"/>
                  </a:solidFill>
                  <a:latin typeface="Tahoma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kumimoji="1" sz="2200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2pPr>
              <a:lvl3pPr marL="1143000" indent="-228600">
                <a:defRPr kumimoji="1" sz="2200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3pPr>
              <a:lvl4pPr marL="1600200" indent="-228600">
                <a:defRPr kumimoji="1" sz="2200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4pPr>
              <a:lvl5pPr marL="2057400" indent="-228600">
                <a:defRPr kumimoji="1" sz="2200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tx1"/>
                </a:buClr>
                <a:buChar char="–"/>
                <a:defRPr kumimoji="1" sz="2200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tx1"/>
                </a:buClr>
                <a:buChar char="–"/>
                <a:defRPr kumimoji="1" sz="2200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tx1"/>
                </a:buClr>
                <a:buChar char="–"/>
                <a:defRPr kumimoji="1" sz="2200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tx1"/>
                </a:buClr>
                <a:buChar char="–"/>
                <a:defRPr kumimoji="1" sz="2200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9pPr>
            </a:lstStyle>
            <a:p>
              <a:r>
                <a:rPr lang="en-US" sz="2000" dirty="0" smtClean="0">
                  <a:solidFill>
                    <a:srgbClr val="66FFFF"/>
                  </a:solidFill>
                </a:rPr>
                <a:t>CXB</a:t>
              </a:r>
              <a:endParaRPr lang="en-US" sz="2000" dirty="0">
                <a:solidFill>
                  <a:srgbClr val="66FFFF"/>
                </a:solidFill>
              </a:endParaRPr>
            </a:p>
          </p:txBody>
        </p:sp>
      </p:grpSp>
      <p:sp>
        <p:nvSpPr>
          <p:cNvPr id="8" name="Rectangle 7"/>
          <p:cNvSpPr/>
          <p:nvPr/>
        </p:nvSpPr>
        <p:spPr>
          <a:xfrm>
            <a:off x="107504" y="3390720"/>
            <a:ext cx="4975817" cy="10795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07504" y="4507923"/>
            <a:ext cx="4975817" cy="10795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07504" y="5622571"/>
            <a:ext cx="4975817" cy="10795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3"/>
          <p:cNvSpPr txBox="1">
            <a:spLocks noChangeArrowheads="1"/>
          </p:cNvSpPr>
          <p:nvPr/>
        </p:nvSpPr>
        <p:spPr bwMode="auto">
          <a:xfrm>
            <a:off x="2764156" y="2280959"/>
            <a:ext cx="231916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2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2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>
              <a:defRPr kumimoji="1" sz="22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>
              <a:defRPr kumimoji="1" sz="22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>
              <a:defRPr kumimoji="1" sz="22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1"/>
              </a:buClr>
              <a:buChar char="–"/>
              <a:defRPr kumimoji="1" sz="22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1"/>
              </a:buClr>
              <a:buChar char="–"/>
              <a:defRPr kumimoji="1" sz="22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1"/>
              </a:buClr>
              <a:buChar char="–"/>
              <a:defRPr kumimoji="1" sz="22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1"/>
              </a:buClr>
              <a:buChar char="–"/>
              <a:defRPr kumimoji="1" sz="22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r>
              <a:rPr lang="en-US" sz="2000" dirty="0">
                <a:solidFill>
                  <a:srgbClr val="FFFF00"/>
                </a:solidFill>
              </a:rPr>
              <a:t>Chandra 0.5-2 </a:t>
            </a:r>
            <a:r>
              <a:rPr lang="en-US" sz="2000" dirty="0" err="1">
                <a:solidFill>
                  <a:srgbClr val="FFFF00"/>
                </a:solidFill>
              </a:rPr>
              <a:t>keV</a:t>
            </a:r>
            <a:endParaRPr lang="en-US" sz="2000" dirty="0">
              <a:solidFill>
                <a:srgbClr val="FFFF00"/>
              </a:solidFill>
            </a:endParaRPr>
          </a:p>
          <a:p>
            <a:r>
              <a:rPr lang="en-US" sz="2000" dirty="0">
                <a:solidFill>
                  <a:srgbClr val="FFFF00"/>
                </a:solidFill>
              </a:rPr>
              <a:t>Background </a:t>
            </a:r>
            <a:r>
              <a:rPr lang="en-US" sz="2000" dirty="0" smtClean="0">
                <a:solidFill>
                  <a:srgbClr val="FFFF00"/>
                </a:solidFill>
              </a:rPr>
              <a:t>Image</a:t>
            </a:r>
            <a:endParaRPr lang="en-US" sz="2000" dirty="0">
              <a:solidFill>
                <a:srgbClr val="FFFF00"/>
              </a:solidFill>
            </a:endParaRPr>
          </a:p>
        </p:txBody>
      </p:sp>
      <p:sp>
        <p:nvSpPr>
          <p:cNvPr id="12" name="TextBox 3"/>
          <p:cNvSpPr txBox="1">
            <a:spLocks noChangeArrowheads="1"/>
          </p:cNvSpPr>
          <p:nvPr/>
        </p:nvSpPr>
        <p:spPr bwMode="auto">
          <a:xfrm>
            <a:off x="2764156" y="1178073"/>
            <a:ext cx="231102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2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2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>
              <a:defRPr kumimoji="1" sz="22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>
              <a:defRPr kumimoji="1" sz="22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>
              <a:defRPr kumimoji="1" sz="22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1"/>
              </a:buClr>
              <a:buChar char="–"/>
              <a:defRPr kumimoji="1" sz="22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1"/>
              </a:buClr>
              <a:buChar char="–"/>
              <a:defRPr kumimoji="1" sz="22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1"/>
              </a:buClr>
              <a:buChar char="–"/>
              <a:defRPr kumimoji="1" sz="22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1"/>
              </a:buClr>
              <a:buChar char="–"/>
              <a:defRPr kumimoji="1" sz="22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r>
              <a:rPr lang="en-US" sz="2000" dirty="0">
                <a:solidFill>
                  <a:srgbClr val="FFFF00"/>
                </a:solidFill>
              </a:rPr>
              <a:t>Chandra 0.5-2 </a:t>
            </a:r>
            <a:r>
              <a:rPr lang="en-US" sz="2000" dirty="0" err="1">
                <a:solidFill>
                  <a:srgbClr val="FFFF00"/>
                </a:solidFill>
              </a:rPr>
              <a:t>keV</a:t>
            </a:r>
            <a:endParaRPr lang="en-US" sz="2000" dirty="0">
              <a:solidFill>
                <a:srgbClr val="FFFF00"/>
              </a:solidFill>
            </a:endParaRPr>
          </a:p>
          <a:p>
            <a:r>
              <a:rPr lang="en-US" sz="2000" dirty="0" smtClean="0">
                <a:solidFill>
                  <a:srgbClr val="FFFF00"/>
                </a:solidFill>
              </a:rPr>
              <a:t>Raw Image</a:t>
            </a:r>
            <a:endParaRPr lang="en-US" sz="2000" dirty="0">
              <a:solidFill>
                <a:srgbClr val="FFFF00"/>
              </a:solidFill>
            </a:endParaRPr>
          </a:p>
        </p:txBody>
      </p:sp>
      <p:sp>
        <p:nvSpPr>
          <p:cNvPr id="13" name="TextBox 8"/>
          <p:cNvSpPr txBox="1">
            <a:spLocks noChangeArrowheads="1"/>
          </p:cNvSpPr>
          <p:nvPr/>
        </p:nvSpPr>
        <p:spPr bwMode="auto">
          <a:xfrm>
            <a:off x="3784542" y="3383330"/>
            <a:ext cx="12906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2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2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>
              <a:defRPr kumimoji="1" sz="22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>
              <a:defRPr kumimoji="1" sz="22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>
              <a:defRPr kumimoji="1" sz="22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1"/>
              </a:buClr>
              <a:buChar char="–"/>
              <a:defRPr kumimoji="1" sz="22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1"/>
              </a:buClr>
              <a:buChar char="–"/>
              <a:defRPr kumimoji="1" sz="22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1"/>
              </a:buClr>
              <a:buChar char="–"/>
              <a:defRPr kumimoji="1" sz="22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1"/>
              </a:buClr>
              <a:buChar char="–"/>
              <a:defRPr kumimoji="1" sz="22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r>
              <a:rPr lang="en-US" sz="2000" dirty="0">
                <a:solidFill>
                  <a:srgbClr val="FFFF00"/>
                </a:solidFill>
              </a:rPr>
              <a:t>Exposure</a:t>
            </a:r>
          </a:p>
        </p:txBody>
      </p:sp>
      <p:pic>
        <p:nvPicPr>
          <p:cNvPr id="14" name="Picture 14" descr="chandr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654" r="25986" b="10634"/>
          <a:stretch>
            <a:fillRect/>
          </a:stretch>
        </p:blipFill>
        <p:spPr bwMode="auto">
          <a:xfrm>
            <a:off x="31750" y="1972816"/>
            <a:ext cx="248285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9"/>
          <p:cNvSpPr txBox="1">
            <a:spLocks noChangeArrowheads="1"/>
          </p:cNvSpPr>
          <p:nvPr/>
        </p:nvSpPr>
        <p:spPr bwMode="auto">
          <a:xfrm>
            <a:off x="107504" y="4521175"/>
            <a:ext cx="24003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2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2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>
              <a:defRPr kumimoji="1" sz="22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>
              <a:defRPr kumimoji="1" sz="22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>
              <a:defRPr kumimoji="1" sz="22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1"/>
              </a:buClr>
              <a:buChar char="–"/>
              <a:defRPr kumimoji="1" sz="22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1"/>
              </a:buClr>
              <a:buChar char="–"/>
              <a:defRPr kumimoji="1" sz="22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1"/>
              </a:buClr>
              <a:buChar char="–"/>
              <a:defRPr kumimoji="1" sz="22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1"/>
              </a:buClr>
              <a:buChar char="–"/>
              <a:defRPr kumimoji="1" sz="22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r>
              <a:rPr lang="en-US" sz="2000" dirty="0">
                <a:solidFill>
                  <a:srgbClr val="FFFF00"/>
                </a:solidFill>
              </a:rPr>
              <a:t>Spitzer 4.5 </a:t>
            </a:r>
            <a:r>
              <a:rPr lang="en-US" sz="2000" dirty="0">
                <a:solidFill>
                  <a:srgbClr val="FFFF00"/>
                </a:solidFill>
                <a:latin typeface="Lucida Grande" charset="0"/>
                <a:cs typeface="Lucida Grande" charset="0"/>
              </a:rPr>
              <a:t>μ</a:t>
            </a:r>
            <a:endParaRPr lang="en-US" sz="2000" dirty="0">
              <a:solidFill>
                <a:srgbClr val="FFFF00"/>
              </a:solidFill>
            </a:endParaRPr>
          </a:p>
          <a:p>
            <a:r>
              <a:rPr lang="en-US" sz="2000" dirty="0">
                <a:solidFill>
                  <a:srgbClr val="FFFF00"/>
                </a:solidFill>
              </a:rPr>
              <a:t>Background image</a:t>
            </a:r>
          </a:p>
        </p:txBody>
      </p:sp>
      <p:sp>
        <p:nvSpPr>
          <p:cNvPr id="16" name="TextBox 10"/>
          <p:cNvSpPr txBox="1">
            <a:spLocks noChangeArrowheads="1"/>
          </p:cNvSpPr>
          <p:nvPr/>
        </p:nvSpPr>
        <p:spPr bwMode="auto">
          <a:xfrm>
            <a:off x="107504" y="5618163"/>
            <a:ext cx="12906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2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2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>
              <a:defRPr kumimoji="1" sz="22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>
              <a:defRPr kumimoji="1" sz="22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>
              <a:defRPr kumimoji="1" sz="22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1"/>
              </a:buClr>
              <a:buChar char="–"/>
              <a:defRPr kumimoji="1" sz="22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1"/>
              </a:buClr>
              <a:buChar char="–"/>
              <a:defRPr kumimoji="1" sz="22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1"/>
              </a:buClr>
              <a:buChar char="–"/>
              <a:defRPr kumimoji="1" sz="22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1"/>
              </a:buClr>
              <a:buChar char="–"/>
              <a:defRPr kumimoji="1" sz="22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r>
              <a:rPr lang="en-US" sz="2000" dirty="0">
                <a:solidFill>
                  <a:srgbClr val="FFFF00"/>
                </a:solidFill>
              </a:rPr>
              <a:t>Exposure</a:t>
            </a:r>
          </a:p>
        </p:txBody>
      </p:sp>
      <p:pic>
        <p:nvPicPr>
          <p:cNvPr id="17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47536">
            <a:off x="3135313" y="5165725"/>
            <a:ext cx="2101850" cy="157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538776" y="716408"/>
            <a:ext cx="35195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/>
                <a:cs typeface="Arial"/>
              </a:rPr>
              <a:t>CIB x CXB Cross-Power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748383" y="6488668"/>
            <a:ext cx="23534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err="1" smtClean="0">
                <a:latin typeface="Arial"/>
                <a:cs typeface="Arial"/>
              </a:rPr>
              <a:t>Cappelluti</a:t>
            </a:r>
            <a:r>
              <a:rPr lang="en-US" sz="1800" dirty="0" smtClean="0">
                <a:latin typeface="Arial"/>
                <a:cs typeface="Arial"/>
              </a:rPr>
              <a:t> et al. 2013</a:t>
            </a:r>
            <a:endParaRPr lang="en-US" sz="18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410651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6712"/>
          </a:xfrm>
        </p:spPr>
        <p:txBody>
          <a:bodyPr>
            <a:noAutofit/>
          </a:bodyPr>
          <a:lstStyle/>
          <a:p>
            <a:r>
              <a:rPr lang="en-US" sz="3200" dirty="0" smtClean="0">
                <a:latin typeface="Arial" charset="0"/>
                <a:ea typeface="ＭＳ Ｐゴシック" charset="0"/>
                <a:cs typeface="ＭＳ Ｐゴシック" charset="0"/>
              </a:rPr>
              <a:t>CXB: Expected Angular and Energy Distribution</a:t>
            </a:r>
            <a:endParaRPr lang="en-US" sz="320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1397620"/>
            <a:ext cx="5233995" cy="390358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0072" y="1052736"/>
            <a:ext cx="3916774" cy="535979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259632" y="5692493"/>
            <a:ext cx="403244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latin typeface="Arial"/>
                <a:cs typeface="Arial"/>
              </a:rPr>
              <a:t>Characteristic peak at the horizon </a:t>
            </a:r>
            <a:r>
              <a:rPr lang="en-US" sz="2000" dirty="0">
                <a:latin typeface="Arial"/>
                <a:cs typeface="Arial"/>
              </a:rPr>
              <a:t>scale at matter-radiation equality 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3707904" y="5373216"/>
            <a:ext cx="0" cy="288032"/>
          </a:xfrm>
          <a:prstGeom prst="straightConnector1">
            <a:avLst/>
          </a:prstGeom>
          <a:ln>
            <a:solidFill>
              <a:srgbClr val="FFFF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7628444" y="2852936"/>
            <a:ext cx="9805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dirty="0" err="1" smtClean="0">
                <a:solidFill>
                  <a:srgbClr val="66FFFF"/>
                </a:solidFill>
                <a:latin typeface="Lucida Grande"/>
                <a:ea typeface="Lucida Grande"/>
                <a:cs typeface="Lucida Grande"/>
              </a:rPr>
              <a:t>μQSO</a:t>
            </a:r>
            <a:endParaRPr lang="en-US" sz="1800" dirty="0" smtClean="0">
              <a:solidFill>
                <a:srgbClr val="66FFFF"/>
              </a:solidFill>
              <a:latin typeface="Lucida Grande"/>
              <a:ea typeface="Lucida Grande"/>
              <a:cs typeface="Lucida Grande"/>
            </a:endParaRPr>
          </a:p>
          <a:p>
            <a:pPr algn="ctr"/>
            <a:r>
              <a:rPr lang="en-US" sz="1800" dirty="0" smtClean="0">
                <a:solidFill>
                  <a:srgbClr val="66FFFF"/>
                </a:solidFill>
                <a:latin typeface="Lucida Grande"/>
                <a:ea typeface="Lucida Grande"/>
                <a:cs typeface="Lucida Grande"/>
              </a:rPr>
              <a:t>(HMXB)</a:t>
            </a:r>
            <a:endParaRPr lang="en-US" sz="1800" dirty="0">
              <a:solidFill>
                <a:srgbClr val="66FFFF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470260" y="4971529"/>
            <a:ext cx="15128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dirty="0" err="1" smtClean="0">
                <a:solidFill>
                  <a:srgbClr val="FFFF00"/>
                </a:solidFill>
                <a:latin typeface="Lucida Grande"/>
                <a:ea typeface="Lucida Grande"/>
                <a:cs typeface="Lucida Grande"/>
              </a:rPr>
              <a:t>miniQSO</a:t>
            </a:r>
            <a:endParaRPr lang="en-US" sz="1800" dirty="0" smtClean="0">
              <a:solidFill>
                <a:srgbClr val="FFFF00"/>
              </a:solidFill>
              <a:latin typeface="Lucida Grande"/>
              <a:ea typeface="Lucida Grande"/>
              <a:cs typeface="Lucida Grande"/>
            </a:endParaRPr>
          </a:p>
          <a:p>
            <a:pPr algn="ctr"/>
            <a:r>
              <a:rPr lang="en-US" sz="1800" dirty="0" smtClean="0">
                <a:solidFill>
                  <a:srgbClr val="FFFF00"/>
                </a:solidFill>
                <a:latin typeface="Lucida Grande"/>
                <a:ea typeface="Lucida Grande"/>
                <a:cs typeface="Lucida Grande"/>
              </a:rPr>
              <a:t>(</a:t>
            </a:r>
            <a:r>
              <a:rPr lang="en-US" sz="1800" dirty="0" err="1" smtClean="0">
                <a:solidFill>
                  <a:srgbClr val="FFFF00"/>
                </a:solidFill>
                <a:latin typeface="Lucida Grande"/>
                <a:ea typeface="Lucida Grande"/>
                <a:cs typeface="Lucida Grande"/>
              </a:rPr>
              <a:t>Quasistars</a:t>
            </a:r>
            <a:r>
              <a:rPr lang="en-US" sz="1800" dirty="0" smtClean="0">
                <a:solidFill>
                  <a:srgbClr val="FFFF00"/>
                </a:solidFill>
                <a:latin typeface="Lucida Grande"/>
                <a:ea typeface="Lucida Grande"/>
                <a:cs typeface="Lucida Grande"/>
              </a:rPr>
              <a:t>)</a:t>
            </a:r>
            <a:endParaRPr lang="en-US" sz="18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59161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2435225" cy="2262188"/>
            <a:chOff x="0" y="0"/>
            <a:chExt cx="1534" cy="1425"/>
          </a:xfrm>
        </p:grpSpPr>
        <p:pic>
          <p:nvPicPr>
            <p:cNvPr id="74773" name="Picture 3" descr="hri_pspc_new_rgb"/>
            <p:cNvPicPr>
              <a:picLocks noChangeAspect="1" noChangeArrowheads="1"/>
            </p:cNvPicPr>
            <p:nvPr/>
          </p:nvPicPr>
          <p:blipFill>
            <a:blip r:embed="rId3">
              <a:lum contrast="18000"/>
            </a:blip>
            <a:srcRect l="16667" t="16478" r="17007" b="21564"/>
            <a:stretch>
              <a:fillRect/>
            </a:stretch>
          </p:blipFill>
          <p:spPr bwMode="auto">
            <a:xfrm>
              <a:off x="0" y="0"/>
              <a:ext cx="1534" cy="1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4774" name="Rectangle 4"/>
            <p:cNvSpPr>
              <a:spLocks noChangeArrowheads="1"/>
            </p:cNvSpPr>
            <p:nvPr/>
          </p:nvSpPr>
          <p:spPr bwMode="auto">
            <a:xfrm>
              <a:off x="41" y="1175"/>
              <a:ext cx="1096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de-DE" sz="2000" dirty="0">
                  <a:solidFill>
                    <a:srgbClr val="FF66CC"/>
                  </a:solidFill>
                </a:rPr>
                <a:t>ROSAT 1998</a:t>
              </a:r>
            </a:p>
          </p:txBody>
        </p:sp>
      </p:grpSp>
      <p:grpSp>
        <p:nvGrpSpPr>
          <p:cNvPr id="3" name="Group 5"/>
          <p:cNvGrpSpPr>
            <a:grpSpLocks/>
          </p:cNvGrpSpPr>
          <p:nvPr/>
        </p:nvGrpSpPr>
        <p:grpSpPr bwMode="auto">
          <a:xfrm>
            <a:off x="-23813" y="2262188"/>
            <a:ext cx="2508251" cy="2454275"/>
            <a:chOff x="-15" y="1425"/>
            <a:chExt cx="1580" cy="1546"/>
          </a:xfrm>
        </p:grpSpPr>
        <p:pic>
          <p:nvPicPr>
            <p:cNvPr id="74771" name="Picture 6"/>
            <p:cNvPicPr>
              <a:picLocks noChangeAspect="1" noChangeArrowheads="1"/>
            </p:cNvPicPr>
            <p:nvPr/>
          </p:nvPicPr>
          <p:blipFill>
            <a:blip r:embed="rId4"/>
            <a:srcRect l="18497" t="31793" r="17299" b="22505"/>
            <a:stretch>
              <a:fillRect/>
            </a:stretch>
          </p:blipFill>
          <p:spPr bwMode="auto">
            <a:xfrm>
              <a:off x="-15" y="1425"/>
              <a:ext cx="1534" cy="15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4772" name="Rectangle 7"/>
            <p:cNvSpPr>
              <a:spLocks noChangeArrowheads="1"/>
            </p:cNvSpPr>
            <p:nvPr/>
          </p:nvSpPr>
          <p:spPr bwMode="auto">
            <a:xfrm>
              <a:off x="0" y="2597"/>
              <a:ext cx="1565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de-DE" sz="2000">
                  <a:solidFill>
                    <a:srgbClr val="FF66CC"/>
                  </a:solidFill>
                </a:rPr>
                <a:t>XMM-Newton 2001</a:t>
              </a:r>
            </a:p>
          </p:txBody>
        </p:sp>
      </p:grpSp>
      <p:grpSp>
        <p:nvGrpSpPr>
          <p:cNvPr id="4" name="Group 8"/>
          <p:cNvGrpSpPr>
            <a:grpSpLocks/>
          </p:cNvGrpSpPr>
          <p:nvPr/>
        </p:nvGrpSpPr>
        <p:grpSpPr bwMode="auto">
          <a:xfrm>
            <a:off x="0" y="4510088"/>
            <a:ext cx="2411413" cy="2411412"/>
            <a:chOff x="0" y="2841"/>
            <a:chExt cx="1519" cy="1519"/>
          </a:xfrm>
        </p:grpSpPr>
        <p:pic>
          <p:nvPicPr>
            <p:cNvPr id="74769" name="Picture 9" descr="cdfn_xray_med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0" y="2841"/>
              <a:ext cx="1519" cy="15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4770" name="Rectangle 10"/>
            <p:cNvSpPr>
              <a:spLocks noChangeArrowheads="1"/>
            </p:cNvSpPr>
            <p:nvPr/>
          </p:nvSpPr>
          <p:spPr bwMode="auto">
            <a:xfrm>
              <a:off x="0" y="4070"/>
              <a:ext cx="1163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de-DE" sz="2000" dirty="0">
                  <a:solidFill>
                    <a:srgbClr val="FF66CC"/>
                  </a:solidFill>
                </a:rPr>
                <a:t>Chandra 2003</a:t>
              </a:r>
            </a:p>
          </p:txBody>
        </p:sp>
      </p:grpSp>
      <p:grpSp>
        <p:nvGrpSpPr>
          <p:cNvPr id="5" name="Group 11"/>
          <p:cNvGrpSpPr>
            <a:grpSpLocks/>
          </p:cNvGrpSpPr>
          <p:nvPr/>
        </p:nvGrpSpPr>
        <p:grpSpPr bwMode="auto">
          <a:xfrm>
            <a:off x="6400800" y="0"/>
            <a:ext cx="2819400" cy="2819400"/>
            <a:chOff x="4032" y="0"/>
            <a:chExt cx="1776" cy="1776"/>
          </a:xfrm>
        </p:grpSpPr>
        <p:pic>
          <p:nvPicPr>
            <p:cNvPr id="74767" name="Picture 12" descr="moon"/>
            <p:cNvPicPr>
              <a:picLocks noChangeAspect="1" noChangeArrowheads="1"/>
            </p:cNvPicPr>
            <p:nvPr/>
          </p:nvPicPr>
          <p:blipFill>
            <a:blip r:embed="rId6">
              <a:lum contrast="36000"/>
            </a:blip>
            <a:srcRect l="15068" t="19839" r="19637" b="17635"/>
            <a:stretch>
              <a:fillRect/>
            </a:stretch>
          </p:blipFill>
          <p:spPr bwMode="auto">
            <a:xfrm>
              <a:off x="4032" y="0"/>
              <a:ext cx="1776" cy="17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4768" name="Rectangle 13"/>
            <p:cNvSpPr>
              <a:spLocks noChangeArrowheads="1"/>
            </p:cNvSpPr>
            <p:nvPr/>
          </p:nvSpPr>
          <p:spPr bwMode="auto">
            <a:xfrm>
              <a:off x="4080" y="1200"/>
              <a:ext cx="1070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1" hangingPunct="1"/>
              <a:r>
                <a:rPr lang="de-DE" sz="2000">
                  <a:solidFill>
                    <a:srgbClr val="FF66CC"/>
                  </a:solidFill>
                </a:rPr>
                <a:t>ROSAT 1991</a:t>
              </a:r>
            </a:p>
          </p:txBody>
        </p:sp>
      </p:grpSp>
      <p:grpSp>
        <p:nvGrpSpPr>
          <p:cNvPr id="74758" name="Group 14"/>
          <p:cNvGrpSpPr>
            <a:grpSpLocks/>
          </p:cNvGrpSpPr>
          <p:nvPr/>
        </p:nvGrpSpPr>
        <p:grpSpPr bwMode="auto">
          <a:xfrm>
            <a:off x="2760663" y="527050"/>
            <a:ext cx="3241675" cy="1930400"/>
            <a:chOff x="1739" y="332"/>
            <a:chExt cx="2042" cy="1216"/>
          </a:xfrm>
        </p:grpSpPr>
        <p:pic>
          <p:nvPicPr>
            <p:cNvPr id="74765" name="Picture 15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1739" y="332"/>
              <a:ext cx="2042" cy="1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4766" name="Rectangle 16"/>
            <p:cNvSpPr>
              <a:spLocks noChangeArrowheads="1"/>
            </p:cNvSpPr>
            <p:nvPr/>
          </p:nvSpPr>
          <p:spPr bwMode="auto">
            <a:xfrm>
              <a:off x="1837" y="1298"/>
              <a:ext cx="1143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1" hangingPunct="1"/>
              <a:r>
                <a:rPr lang="de-DE" sz="2000">
                  <a:solidFill>
                    <a:srgbClr val="FF66CC"/>
                  </a:solidFill>
                </a:rPr>
                <a:t>Giacconi 1962</a:t>
              </a:r>
            </a:p>
          </p:txBody>
        </p:sp>
      </p:grpSp>
      <p:sp>
        <p:nvSpPr>
          <p:cNvPr id="74759" name="Rectangle 17"/>
          <p:cNvSpPr>
            <a:spLocks noGrp="1" noChangeArrowheads="1"/>
          </p:cNvSpPr>
          <p:nvPr>
            <p:ph type="title"/>
          </p:nvPr>
        </p:nvSpPr>
        <p:spPr>
          <a:xfrm>
            <a:off x="1022350" y="44450"/>
            <a:ext cx="6886575" cy="715963"/>
          </a:xfrm>
        </p:spPr>
        <p:txBody>
          <a:bodyPr>
            <a:normAutofit fontScale="90000"/>
          </a:bodyPr>
          <a:lstStyle/>
          <a:p>
            <a:r>
              <a:rPr lang="de-DE">
                <a:ea typeface="ＭＳ Ｐゴシック" charset="-128"/>
                <a:cs typeface="ＭＳ Ｐゴシック" charset="-128"/>
              </a:rPr>
              <a:t>The X-ray background</a:t>
            </a:r>
          </a:p>
        </p:txBody>
      </p:sp>
      <p:grpSp>
        <p:nvGrpSpPr>
          <p:cNvPr id="7" name="Group 18"/>
          <p:cNvGrpSpPr>
            <a:grpSpLocks/>
          </p:cNvGrpSpPr>
          <p:nvPr/>
        </p:nvGrpSpPr>
        <p:grpSpPr bwMode="auto">
          <a:xfrm>
            <a:off x="2438400" y="2360613"/>
            <a:ext cx="6753225" cy="3444875"/>
            <a:chOff x="1536" y="1487"/>
            <a:chExt cx="4254" cy="2170"/>
          </a:xfrm>
        </p:grpSpPr>
        <p:pic>
          <p:nvPicPr>
            <p:cNvPr id="74762" name="Picture 19" descr="rosat_survey_mjf"/>
            <p:cNvPicPr>
              <a:picLocks noChangeAspect="1" noChangeArrowheads="1"/>
            </p:cNvPicPr>
            <p:nvPr/>
          </p:nvPicPr>
          <p:blipFill>
            <a:blip r:embed="rId8"/>
            <a:srcRect t="15665" b="13554"/>
            <a:stretch>
              <a:fillRect/>
            </a:stretch>
          </p:blipFill>
          <p:spPr bwMode="auto">
            <a:xfrm>
              <a:off x="1536" y="1487"/>
              <a:ext cx="4224" cy="21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4763" name="Rectangle 20"/>
            <p:cNvSpPr>
              <a:spLocks noChangeArrowheads="1"/>
            </p:cNvSpPr>
            <p:nvPr/>
          </p:nvSpPr>
          <p:spPr bwMode="auto">
            <a:xfrm>
              <a:off x="5284" y="3430"/>
              <a:ext cx="476" cy="22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74764" name="Rectangle 21"/>
            <p:cNvSpPr>
              <a:spLocks noChangeArrowheads="1"/>
            </p:cNvSpPr>
            <p:nvPr/>
          </p:nvSpPr>
          <p:spPr bwMode="auto">
            <a:xfrm>
              <a:off x="4694" y="3385"/>
              <a:ext cx="1096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1" hangingPunct="1"/>
              <a:r>
                <a:rPr lang="de-DE" sz="2000" dirty="0">
                  <a:solidFill>
                    <a:srgbClr val="FF66CC"/>
                  </a:solidFill>
                </a:rPr>
                <a:t>ROSAT 1998</a:t>
              </a:r>
            </a:p>
          </p:txBody>
        </p:sp>
      </p:grpSp>
      <p:sp>
        <p:nvSpPr>
          <p:cNvPr id="765974" name="Text Box 22"/>
          <p:cNvSpPr txBox="1">
            <a:spLocks noChangeArrowheads="1"/>
          </p:cNvSpPr>
          <p:nvPr/>
        </p:nvSpPr>
        <p:spPr bwMode="auto">
          <a:xfrm>
            <a:off x="2271537" y="5685056"/>
            <a:ext cx="6875462" cy="1200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de-DE" dirty="0">
                <a:solidFill>
                  <a:srgbClr val="00FFFF"/>
                </a:solidFill>
              </a:rPr>
              <a:t>The </a:t>
            </a:r>
            <a:r>
              <a:rPr lang="de-DE" dirty="0" err="1">
                <a:solidFill>
                  <a:srgbClr val="00FFFF"/>
                </a:solidFill>
              </a:rPr>
              <a:t>background</a:t>
            </a:r>
            <a:r>
              <a:rPr lang="de-DE" dirty="0">
                <a:solidFill>
                  <a:srgbClr val="00FFFF"/>
                </a:solidFill>
              </a:rPr>
              <a:t> </a:t>
            </a:r>
            <a:r>
              <a:rPr lang="de-DE" dirty="0" err="1" smtClean="0">
                <a:solidFill>
                  <a:srgbClr val="00FFFF"/>
                </a:solidFill>
              </a:rPr>
              <a:t>is</a:t>
            </a:r>
            <a:r>
              <a:rPr lang="de-DE" dirty="0" smtClean="0">
                <a:solidFill>
                  <a:srgbClr val="00FFFF"/>
                </a:solidFill>
              </a:rPr>
              <a:t> </a:t>
            </a:r>
            <a:r>
              <a:rPr lang="de-DE" dirty="0" err="1" smtClean="0">
                <a:solidFill>
                  <a:srgbClr val="00FFFF"/>
                </a:solidFill>
              </a:rPr>
              <a:t>resolved</a:t>
            </a:r>
            <a:r>
              <a:rPr lang="de-DE" dirty="0" smtClean="0">
                <a:solidFill>
                  <a:srgbClr val="00FFFF"/>
                </a:solidFill>
              </a:rPr>
              <a:t> </a:t>
            </a:r>
            <a:r>
              <a:rPr lang="de-DE" dirty="0" err="1" smtClean="0">
                <a:solidFill>
                  <a:srgbClr val="00FFFF"/>
                </a:solidFill>
              </a:rPr>
              <a:t>as</a:t>
            </a:r>
            <a:r>
              <a:rPr lang="de-DE" dirty="0" smtClean="0">
                <a:solidFill>
                  <a:srgbClr val="00FFFF"/>
                </a:solidFill>
              </a:rPr>
              <a:t> </a:t>
            </a:r>
            <a:r>
              <a:rPr lang="de-DE" dirty="0" err="1" smtClean="0">
                <a:solidFill>
                  <a:srgbClr val="00FFFF"/>
                </a:solidFill>
              </a:rPr>
              <a:t>the</a:t>
            </a:r>
            <a:r>
              <a:rPr lang="de-DE" dirty="0" smtClean="0">
                <a:solidFill>
                  <a:srgbClr val="00FFFF"/>
                </a:solidFill>
              </a:rPr>
              <a:t> echo </a:t>
            </a:r>
            <a:r>
              <a:rPr lang="de-DE" dirty="0" err="1">
                <a:solidFill>
                  <a:srgbClr val="00FFFF"/>
                </a:solidFill>
              </a:rPr>
              <a:t>of</a:t>
            </a:r>
            <a:r>
              <a:rPr lang="de-DE" dirty="0">
                <a:solidFill>
                  <a:srgbClr val="00FFFF"/>
                </a:solidFill>
              </a:rPr>
              <a:t> </a:t>
            </a:r>
            <a:r>
              <a:rPr lang="de-DE" dirty="0" err="1">
                <a:solidFill>
                  <a:srgbClr val="00FFFF"/>
                </a:solidFill>
              </a:rPr>
              <a:t>the</a:t>
            </a:r>
            <a:r>
              <a:rPr lang="de-DE" dirty="0">
                <a:solidFill>
                  <a:srgbClr val="00FFFF"/>
                </a:solidFill>
              </a:rPr>
              <a:t> </a:t>
            </a:r>
            <a:r>
              <a:rPr lang="de-DE" dirty="0" err="1">
                <a:solidFill>
                  <a:srgbClr val="00FFFF"/>
                </a:solidFill>
              </a:rPr>
              <a:t>formation</a:t>
            </a:r>
            <a:r>
              <a:rPr lang="de-DE" dirty="0">
                <a:solidFill>
                  <a:srgbClr val="00FFFF"/>
                </a:solidFill>
              </a:rPr>
              <a:t> </a:t>
            </a:r>
            <a:r>
              <a:rPr lang="de-DE" dirty="0" err="1">
                <a:solidFill>
                  <a:srgbClr val="00FFFF"/>
                </a:solidFill>
              </a:rPr>
              <a:t>and</a:t>
            </a:r>
            <a:r>
              <a:rPr lang="de-DE" dirty="0">
                <a:solidFill>
                  <a:srgbClr val="00FFFF"/>
                </a:solidFill>
              </a:rPr>
              <a:t> </a:t>
            </a:r>
            <a:r>
              <a:rPr lang="de-DE" dirty="0" err="1">
                <a:solidFill>
                  <a:srgbClr val="00FFFF"/>
                </a:solidFill>
              </a:rPr>
              <a:t>growth</a:t>
            </a:r>
            <a:r>
              <a:rPr lang="de-DE" dirty="0">
                <a:solidFill>
                  <a:srgbClr val="00FFFF"/>
                </a:solidFill>
              </a:rPr>
              <a:t> </a:t>
            </a:r>
            <a:r>
              <a:rPr lang="de-DE" dirty="0" err="1">
                <a:solidFill>
                  <a:srgbClr val="00FFFF"/>
                </a:solidFill>
              </a:rPr>
              <a:t>of</a:t>
            </a:r>
            <a:r>
              <a:rPr lang="de-DE" dirty="0">
                <a:solidFill>
                  <a:srgbClr val="00FFFF"/>
                </a:solidFill>
              </a:rPr>
              <a:t> supermassive </a:t>
            </a:r>
            <a:r>
              <a:rPr lang="de-DE" dirty="0" err="1">
                <a:solidFill>
                  <a:srgbClr val="00FFFF"/>
                </a:solidFill>
              </a:rPr>
              <a:t>black</a:t>
            </a:r>
            <a:r>
              <a:rPr lang="de-DE" dirty="0">
                <a:solidFill>
                  <a:srgbClr val="00FFFF"/>
                </a:solidFill>
              </a:rPr>
              <a:t> </a:t>
            </a:r>
            <a:r>
              <a:rPr lang="de-DE" dirty="0" err="1">
                <a:solidFill>
                  <a:srgbClr val="00FFFF"/>
                </a:solidFill>
              </a:rPr>
              <a:t>holes</a:t>
            </a:r>
            <a:r>
              <a:rPr lang="de-DE" dirty="0">
                <a:solidFill>
                  <a:srgbClr val="00FFFF"/>
                </a:solidFill>
              </a:rPr>
              <a:t> </a:t>
            </a:r>
            <a:r>
              <a:rPr lang="de-DE" dirty="0" err="1">
                <a:solidFill>
                  <a:srgbClr val="00FFFF"/>
                </a:solidFill>
              </a:rPr>
              <a:t>over</a:t>
            </a:r>
            <a:r>
              <a:rPr lang="de-DE" dirty="0">
                <a:solidFill>
                  <a:srgbClr val="00FFFF"/>
                </a:solidFill>
              </a:rPr>
              <a:t> </a:t>
            </a:r>
            <a:r>
              <a:rPr lang="de-DE" dirty="0" err="1" smtClean="0">
                <a:solidFill>
                  <a:srgbClr val="00FFFF"/>
                </a:solidFill>
              </a:rPr>
              <a:t>the</a:t>
            </a:r>
            <a:r>
              <a:rPr lang="de-DE" dirty="0" smtClean="0">
                <a:solidFill>
                  <a:srgbClr val="00FFFF"/>
                </a:solidFill>
              </a:rPr>
              <a:t> </a:t>
            </a:r>
            <a:r>
              <a:rPr lang="de-DE" dirty="0" err="1" smtClean="0">
                <a:solidFill>
                  <a:srgbClr val="00FFFF"/>
                </a:solidFill>
              </a:rPr>
              <a:t>whole</a:t>
            </a:r>
            <a:r>
              <a:rPr lang="de-DE" dirty="0" smtClean="0">
                <a:solidFill>
                  <a:srgbClr val="00FFFF"/>
                </a:solidFill>
              </a:rPr>
              <a:t> </a:t>
            </a:r>
            <a:r>
              <a:rPr lang="de-DE" dirty="0" err="1" smtClean="0">
                <a:solidFill>
                  <a:srgbClr val="00FFFF"/>
                </a:solidFill>
              </a:rPr>
              <a:t>cosmic</a:t>
            </a:r>
            <a:r>
              <a:rPr lang="de-DE" dirty="0" smtClean="0">
                <a:solidFill>
                  <a:srgbClr val="00FFFF"/>
                </a:solidFill>
              </a:rPr>
              <a:t> </a:t>
            </a:r>
            <a:r>
              <a:rPr lang="de-DE" dirty="0" err="1" smtClean="0">
                <a:solidFill>
                  <a:srgbClr val="00FFFF"/>
                </a:solidFill>
              </a:rPr>
              <a:t>history</a:t>
            </a:r>
            <a:r>
              <a:rPr lang="de-DE" dirty="0" smtClean="0">
                <a:solidFill>
                  <a:srgbClr val="00FFFF"/>
                </a:solidFill>
              </a:rPr>
              <a:t>.</a:t>
            </a:r>
            <a:endParaRPr lang="de-DE" dirty="0">
              <a:solidFill>
                <a:srgbClr val="00FFFF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35496" y="4705274"/>
            <a:ext cx="2123728" cy="2180110"/>
            <a:chOff x="1349549" y="3193578"/>
            <a:chExt cx="2123728" cy="218011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349549" y="3193578"/>
              <a:ext cx="2123728" cy="2180110"/>
            </a:xfrm>
            <a:prstGeom prst="rect">
              <a:avLst/>
            </a:prstGeom>
          </p:spPr>
        </p:pic>
        <p:sp>
          <p:nvSpPr>
            <p:cNvPr id="24" name="Rectangle 10"/>
            <p:cNvSpPr>
              <a:spLocks noChangeArrowheads="1"/>
            </p:cNvSpPr>
            <p:nvPr/>
          </p:nvSpPr>
          <p:spPr bwMode="auto">
            <a:xfrm>
              <a:off x="1357585" y="4941168"/>
              <a:ext cx="1778652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de-DE" sz="2000" dirty="0">
                  <a:solidFill>
                    <a:srgbClr val="FF66CC"/>
                  </a:solidFill>
                </a:rPr>
                <a:t>Chandra </a:t>
              </a:r>
              <a:r>
                <a:rPr lang="de-DE" sz="2000" dirty="0" smtClean="0">
                  <a:solidFill>
                    <a:srgbClr val="FF66CC"/>
                  </a:solidFill>
                </a:rPr>
                <a:t>2011</a:t>
              </a:r>
              <a:endParaRPr lang="de-DE" sz="2000" dirty="0">
                <a:solidFill>
                  <a:srgbClr val="FF66CC"/>
                </a:solidFill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5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7659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597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3219" y="476672"/>
            <a:ext cx="8229600" cy="126876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The new Frontier of the X-ray Background is at z~7-10 !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55576" y="2564904"/>
            <a:ext cx="793724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dirty="0" smtClean="0">
                <a:latin typeface="Arial"/>
                <a:cs typeface="Arial"/>
              </a:rPr>
              <a:t>Analysis of Spitzer/Chandra data in the COSMOS field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>
                <a:latin typeface="Arial"/>
                <a:cs typeface="Arial"/>
              </a:rPr>
              <a:t>Try to bring XMM-Newton into the picture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>
                <a:latin typeface="Arial"/>
                <a:cs typeface="Arial"/>
              </a:rPr>
              <a:t>New wide/deep Spitzer &amp; Chandra/XMM fields</a:t>
            </a:r>
          </a:p>
          <a:p>
            <a:pPr marL="342900" indent="-342900">
              <a:buFont typeface="Arial"/>
              <a:buChar char="•"/>
            </a:pPr>
            <a:r>
              <a:rPr lang="en-US" dirty="0" err="1" smtClean="0">
                <a:latin typeface="Arial"/>
                <a:cs typeface="Arial"/>
              </a:rPr>
              <a:t>eROSITA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smtClean="0">
                <a:latin typeface="Arial"/>
                <a:cs typeface="Arial"/>
              </a:rPr>
              <a:t>!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>
                <a:latin typeface="Arial"/>
                <a:cs typeface="Arial"/>
              </a:rPr>
              <a:t>Euclid: part of the LIBRAE consortium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>
                <a:latin typeface="Arial"/>
                <a:cs typeface="Arial"/>
              </a:rPr>
              <a:t>JWST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>
                <a:latin typeface="Arial"/>
                <a:cs typeface="Arial"/>
              </a:rPr>
              <a:t>…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>
                <a:latin typeface="Arial"/>
                <a:cs typeface="Arial"/>
              </a:rPr>
              <a:t>Ultimately we need a new X-ray observatory, which can resolve the first black hole population</a:t>
            </a:r>
            <a:endParaRPr lang="en-US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539917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 / 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803845"/>
            <a:ext cx="8712968" cy="5649491"/>
          </a:xfrm>
        </p:spPr>
        <p:txBody>
          <a:bodyPr>
            <a:normAutofit fontScale="85000" lnSpcReduction="10000"/>
          </a:bodyPr>
          <a:lstStyle/>
          <a:p>
            <a:pPr>
              <a:lnSpc>
                <a:spcPts val="3740"/>
              </a:lnSpc>
            </a:pPr>
            <a:r>
              <a:rPr lang="en-US" dirty="0" smtClean="0"/>
              <a:t>90% of the X-ray Background is resolved into BHs</a:t>
            </a:r>
          </a:p>
          <a:p>
            <a:pPr>
              <a:lnSpc>
                <a:spcPts val="3740"/>
              </a:lnSpc>
            </a:pPr>
            <a:r>
              <a:rPr lang="en-US" dirty="0" smtClean="0"/>
              <a:t>X-ray background spectrum due to absorption, which is strongly luminosity-dependent</a:t>
            </a:r>
          </a:p>
          <a:p>
            <a:pPr>
              <a:lnSpc>
                <a:spcPts val="3740"/>
              </a:lnSpc>
            </a:pPr>
            <a:r>
              <a:rPr lang="en-US" dirty="0" smtClean="0"/>
              <a:t>AGN across all wave-bands follow an “anti-hierarchical” downsizing evolution</a:t>
            </a:r>
          </a:p>
          <a:p>
            <a:pPr>
              <a:lnSpc>
                <a:spcPts val="3740"/>
              </a:lnSpc>
            </a:pPr>
            <a:r>
              <a:rPr lang="en-US" dirty="0" smtClean="0"/>
              <a:t>DM Host Halo and BH masses (as well as host galaxy morphologies not discussed here) show that this is due to different accretion modes, mergers at high z and secular accretion at low z</a:t>
            </a:r>
          </a:p>
          <a:p>
            <a:pPr>
              <a:lnSpc>
                <a:spcPts val="3740"/>
              </a:lnSpc>
            </a:pPr>
            <a:r>
              <a:rPr lang="en-US" dirty="0" smtClean="0"/>
              <a:t>Fingerprints of the first black hole population at z~7-10 found?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11190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7" name="Picture 6" descr="snow-con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05" r="1639" b="6123"/>
          <a:stretch>
            <a:fillRect/>
          </a:stretch>
        </p:blipFill>
        <p:spPr bwMode="auto">
          <a:xfrm>
            <a:off x="0" y="914400"/>
            <a:ext cx="9144000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18" name="Titel 1"/>
          <p:cNvSpPr>
            <a:spLocks noGrp="1"/>
          </p:cNvSpPr>
          <p:nvPr>
            <p:ph type="title"/>
          </p:nvPr>
        </p:nvSpPr>
        <p:spPr>
          <a:xfrm>
            <a:off x="685800" y="1600200"/>
            <a:ext cx="7772400" cy="609600"/>
          </a:xfrm>
        </p:spPr>
        <p:txBody>
          <a:bodyPr>
            <a:normAutofit fontScale="90000"/>
          </a:bodyPr>
          <a:lstStyle/>
          <a:p>
            <a:r>
              <a:rPr lang="de-DE" dirty="0" err="1" smtClean="0">
                <a:solidFill>
                  <a:srgbClr val="0000FF"/>
                </a:solidFill>
                <a:latin typeface="Arial" charset="0"/>
                <a:ea typeface="ＭＳ Ｐゴシック" charset="0"/>
                <a:cs typeface="ＭＳ Ｐゴシック" charset="0"/>
              </a:rPr>
              <a:t>Mahalo</a:t>
            </a:r>
            <a:r>
              <a:rPr lang="de-DE" dirty="0" smtClean="0">
                <a:solidFill>
                  <a:srgbClr val="0000FF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endParaRPr lang="de-DE" dirty="0">
              <a:solidFill>
                <a:srgbClr val="0000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4" name="Bild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659"/>
          <a:stretch>
            <a:fillRect/>
          </a:stretch>
        </p:blipFill>
        <p:spPr bwMode="auto">
          <a:xfrm>
            <a:off x="0" y="-152400"/>
            <a:ext cx="9144000" cy="10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27868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6914" name="Picture 2"/>
          <p:cNvPicPr>
            <a:picLocks noChangeAspect="1" noChangeArrowheads="1"/>
          </p:cNvPicPr>
          <p:nvPr/>
        </p:nvPicPr>
        <p:blipFill>
          <a:blip r:embed="rId3">
            <a:lum bright="18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5"/>
          <a:stretch>
            <a:fillRect/>
          </a:stretch>
        </p:blipFill>
        <p:spPr bwMode="auto">
          <a:xfrm>
            <a:off x="155575" y="627063"/>
            <a:ext cx="8840788" cy="6088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grpSp>
        <p:nvGrpSpPr>
          <p:cNvPr id="2086915" name="Group 3"/>
          <p:cNvGrpSpPr>
            <a:grpSpLocks/>
          </p:cNvGrpSpPr>
          <p:nvPr/>
        </p:nvGrpSpPr>
        <p:grpSpPr bwMode="auto">
          <a:xfrm>
            <a:off x="6959600" y="3705225"/>
            <a:ext cx="1428750" cy="1822450"/>
            <a:chOff x="4384" y="2334"/>
            <a:chExt cx="900" cy="1148"/>
          </a:xfrm>
        </p:grpSpPr>
        <p:sp>
          <p:nvSpPr>
            <p:cNvPr id="2086916" name="Freeform 4"/>
            <p:cNvSpPr>
              <a:spLocks/>
            </p:cNvSpPr>
            <p:nvPr/>
          </p:nvSpPr>
          <p:spPr bwMode="auto">
            <a:xfrm>
              <a:off x="4549" y="3340"/>
              <a:ext cx="621" cy="142"/>
            </a:xfrm>
            <a:custGeom>
              <a:avLst/>
              <a:gdLst>
                <a:gd name="T0" fmla="*/ 0 w 621"/>
                <a:gd name="T1" fmla="*/ 25 h 142"/>
                <a:gd name="T2" fmla="*/ 66 w 621"/>
                <a:gd name="T3" fmla="*/ 34 h 142"/>
                <a:gd name="T4" fmla="*/ 141 w 621"/>
                <a:gd name="T5" fmla="*/ 37 h 142"/>
                <a:gd name="T6" fmla="*/ 225 w 621"/>
                <a:gd name="T7" fmla="*/ 43 h 142"/>
                <a:gd name="T8" fmla="*/ 311 w 621"/>
                <a:gd name="T9" fmla="*/ 28 h 142"/>
                <a:gd name="T10" fmla="*/ 414 w 621"/>
                <a:gd name="T11" fmla="*/ 16 h 142"/>
                <a:gd name="T12" fmla="*/ 506 w 621"/>
                <a:gd name="T13" fmla="*/ 6 h 142"/>
                <a:gd name="T14" fmla="*/ 552 w 621"/>
                <a:gd name="T15" fmla="*/ 51 h 142"/>
                <a:gd name="T16" fmla="*/ 621 w 621"/>
                <a:gd name="T17" fmla="*/ 142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21" h="142">
                  <a:moveTo>
                    <a:pt x="0" y="25"/>
                  </a:moveTo>
                  <a:cubicBezTo>
                    <a:pt x="11" y="26"/>
                    <a:pt x="43" y="32"/>
                    <a:pt x="66" y="34"/>
                  </a:cubicBezTo>
                  <a:cubicBezTo>
                    <a:pt x="89" y="36"/>
                    <a:pt x="115" y="36"/>
                    <a:pt x="141" y="37"/>
                  </a:cubicBezTo>
                  <a:cubicBezTo>
                    <a:pt x="167" y="38"/>
                    <a:pt x="197" y="44"/>
                    <a:pt x="225" y="43"/>
                  </a:cubicBezTo>
                  <a:cubicBezTo>
                    <a:pt x="253" y="42"/>
                    <a:pt x="280" y="32"/>
                    <a:pt x="311" y="28"/>
                  </a:cubicBezTo>
                  <a:cubicBezTo>
                    <a:pt x="342" y="24"/>
                    <a:pt x="382" y="20"/>
                    <a:pt x="414" y="16"/>
                  </a:cubicBezTo>
                  <a:cubicBezTo>
                    <a:pt x="446" y="12"/>
                    <a:pt x="483" y="0"/>
                    <a:pt x="506" y="6"/>
                  </a:cubicBezTo>
                  <a:cubicBezTo>
                    <a:pt x="529" y="12"/>
                    <a:pt x="533" y="28"/>
                    <a:pt x="552" y="51"/>
                  </a:cubicBezTo>
                  <a:cubicBezTo>
                    <a:pt x="571" y="74"/>
                    <a:pt x="607" y="123"/>
                    <a:pt x="621" y="142"/>
                  </a:cubicBezTo>
                </a:path>
              </a:pathLst>
            </a:custGeom>
            <a:noFill/>
            <a:ln w="57150" cmpd="sng">
              <a:solidFill>
                <a:srgbClr val="D6009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86917" name="Line 5"/>
            <p:cNvSpPr>
              <a:spLocks noChangeShapeType="1"/>
            </p:cNvSpPr>
            <p:nvPr/>
          </p:nvSpPr>
          <p:spPr bwMode="auto">
            <a:xfrm>
              <a:off x="4961" y="2756"/>
              <a:ext cx="53" cy="552"/>
            </a:xfrm>
            <a:prstGeom prst="line">
              <a:avLst/>
            </a:prstGeom>
            <a:noFill/>
            <a:ln w="28575">
              <a:solidFill>
                <a:srgbClr val="D60093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86918" name="Text Box 6"/>
            <p:cNvSpPr txBox="1">
              <a:spLocks noChangeArrowheads="1"/>
            </p:cNvSpPr>
            <p:nvPr/>
          </p:nvSpPr>
          <p:spPr bwMode="auto">
            <a:xfrm>
              <a:off x="4384" y="2334"/>
              <a:ext cx="900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lang="de-DE" sz="1800">
                  <a:solidFill>
                    <a:srgbClr val="D60093"/>
                  </a:solidFill>
                  <a:latin typeface="Arial" charset="0"/>
                </a:rPr>
                <a:t>Galactic </a:t>
              </a:r>
            </a:p>
            <a:p>
              <a:pPr eaLnBrk="0" hangingPunct="0"/>
              <a:r>
                <a:rPr lang="de-DE" sz="1800">
                  <a:solidFill>
                    <a:srgbClr val="D60093"/>
                  </a:solidFill>
                  <a:latin typeface="Arial" charset="0"/>
                </a:rPr>
                <a:t>Gamma bkg</a:t>
              </a:r>
            </a:p>
          </p:txBody>
        </p:sp>
      </p:grpSp>
      <p:grpSp>
        <p:nvGrpSpPr>
          <p:cNvPr id="2086919" name="Group 7"/>
          <p:cNvGrpSpPr>
            <a:grpSpLocks/>
          </p:cNvGrpSpPr>
          <p:nvPr/>
        </p:nvGrpSpPr>
        <p:grpSpPr bwMode="auto">
          <a:xfrm>
            <a:off x="3927475" y="3738563"/>
            <a:ext cx="2559050" cy="1082675"/>
            <a:chOff x="2474" y="2355"/>
            <a:chExt cx="1612" cy="682"/>
          </a:xfrm>
        </p:grpSpPr>
        <p:sp>
          <p:nvSpPr>
            <p:cNvPr id="2086920" name="Freeform 8"/>
            <p:cNvSpPr>
              <a:spLocks/>
            </p:cNvSpPr>
            <p:nvPr/>
          </p:nvSpPr>
          <p:spPr bwMode="auto">
            <a:xfrm>
              <a:off x="2630" y="2756"/>
              <a:ext cx="369" cy="281"/>
            </a:xfrm>
            <a:custGeom>
              <a:avLst/>
              <a:gdLst>
                <a:gd name="T0" fmla="*/ 369 w 369"/>
                <a:gd name="T1" fmla="*/ 281 h 281"/>
                <a:gd name="T2" fmla="*/ 351 w 369"/>
                <a:gd name="T3" fmla="*/ 255 h 281"/>
                <a:gd name="T4" fmla="*/ 324 w 369"/>
                <a:gd name="T5" fmla="*/ 209 h 281"/>
                <a:gd name="T6" fmla="*/ 311 w 369"/>
                <a:gd name="T7" fmla="*/ 180 h 281"/>
                <a:gd name="T8" fmla="*/ 294 w 369"/>
                <a:gd name="T9" fmla="*/ 156 h 281"/>
                <a:gd name="T10" fmla="*/ 273 w 369"/>
                <a:gd name="T11" fmla="*/ 123 h 281"/>
                <a:gd name="T12" fmla="*/ 254 w 369"/>
                <a:gd name="T13" fmla="*/ 99 h 281"/>
                <a:gd name="T14" fmla="*/ 233 w 369"/>
                <a:gd name="T15" fmla="*/ 137 h 281"/>
                <a:gd name="T16" fmla="*/ 213 w 369"/>
                <a:gd name="T17" fmla="*/ 156 h 281"/>
                <a:gd name="T18" fmla="*/ 195 w 369"/>
                <a:gd name="T19" fmla="*/ 144 h 281"/>
                <a:gd name="T20" fmla="*/ 165 w 369"/>
                <a:gd name="T21" fmla="*/ 123 h 281"/>
                <a:gd name="T22" fmla="*/ 102 w 369"/>
                <a:gd name="T23" fmla="*/ 81 h 281"/>
                <a:gd name="T24" fmla="*/ 0 w 369"/>
                <a:gd name="T25" fmla="*/ 0 h 2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9" h="281">
                  <a:moveTo>
                    <a:pt x="369" y="281"/>
                  </a:moveTo>
                  <a:cubicBezTo>
                    <a:pt x="366" y="277"/>
                    <a:pt x="359" y="267"/>
                    <a:pt x="351" y="255"/>
                  </a:cubicBezTo>
                  <a:cubicBezTo>
                    <a:pt x="343" y="243"/>
                    <a:pt x="331" y="221"/>
                    <a:pt x="324" y="209"/>
                  </a:cubicBezTo>
                  <a:cubicBezTo>
                    <a:pt x="317" y="197"/>
                    <a:pt x="316" y="189"/>
                    <a:pt x="311" y="180"/>
                  </a:cubicBezTo>
                  <a:cubicBezTo>
                    <a:pt x="306" y="171"/>
                    <a:pt x="300" y="166"/>
                    <a:pt x="294" y="156"/>
                  </a:cubicBezTo>
                  <a:cubicBezTo>
                    <a:pt x="288" y="146"/>
                    <a:pt x="280" y="132"/>
                    <a:pt x="273" y="123"/>
                  </a:cubicBezTo>
                  <a:cubicBezTo>
                    <a:pt x="266" y="114"/>
                    <a:pt x="261" y="97"/>
                    <a:pt x="254" y="99"/>
                  </a:cubicBezTo>
                  <a:cubicBezTo>
                    <a:pt x="247" y="101"/>
                    <a:pt x="240" y="127"/>
                    <a:pt x="233" y="137"/>
                  </a:cubicBezTo>
                  <a:cubicBezTo>
                    <a:pt x="226" y="147"/>
                    <a:pt x="219" y="155"/>
                    <a:pt x="213" y="156"/>
                  </a:cubicBezTo>
                  <a:cubicBezTo>
                    <a:pt x="207" y="157"/>
                    <a:pt x="203" y="149"/>
                    <a:pt x="195" y="144"/>
                  </a:cubicBezTo>
                  <a:cubicBezTo>
                    <a:pt x="187" y="139"/>
                    <a:pt x="180" y="133"/>
                    <a:pt x="165" y="123"/>
                  </a:cubicBezTo>
                  <a:cubicBezTo>
                    <a:pt x="150" y="113"/>
                    <a:pt x="130" y="102"/>
                    <a:pt x="102" y="81"/>
                  </a:cubicBezTo>
                  <a:cubicBezTo>
                    <a:pt x="74" y="60"/>
                    <a:pt x="17" y="14"/>
                    <a:pt x="0" y="0"/>
                  </a:cubicBezTo>
                </a:path>
              </a:pathLst>
            </a:custGeom>
            <a:noFill/>
            <a:ln w="57150" cmpd="sng">
              <a:solidFill>
                <a:srgbClr val="FF99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86921" name="Line 9"/>
            <p:cNvSpPr>
              <a:spLocks noChangeShapeType="1"/>
            </p:cNvSpPr>
            <p:nvPr/>
          </p:nvSpPr>
          <p:spPr bwMode="auto">
            <a:xfrm flipH="1">
              <a:off x="2811" y="2585"/>
              <a:ext cx="188" cy="205"/>
            </a:xfrm>
            <a:prstGeom prst="line">
              <a:avLst/>
            </a:prstGeom>
            <a:noFill/>
            <a:ln w="38100">
              <a:solidFill>
                <a:srgbClr val="FF99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86922" name="Text Box 10"/>
            <p:cNvSpPr txBox="1">
              <a:spLocks noChangeArrowheads="1"/>
            </p:cNvSpPr>
            <p:nvPr/>
          </p:nvSpPr>
          <p:spPr bwMode="auto">
            <a:xfrm>
              <a:off x="2474" y="2355"/>
              <a:ext cx="1612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lang="de-DE" sz="1800">
                  <a:solidFill>
                    <a:srgbClr val="FF9900"/>
                  </a:solidFill>
                  <a:latin typeface="Arial" charset="0"/>
                </a:rPr>
                <a:t>ROSAT Galactic/WHIM</a:t>
              </a:r>
            </a:p>
          </p:txBody>
        </p:sp>
      </p:grpSp>
      <p:grpSp>
        <p:nvGrpSpPr>
          <p:cNvPr id="2086923" name="Group 11"/>
          <p:cNvGrpSpPr>
            <a:grpSpLocks/>
          </p:cNvGrpSpPr>
          <p:nvPr/>
        </p:nvGrpSpPr>
        <p:grpSpPr bwMode="auto">
          <a:xfrm>
            <a:off x="2898775" y="2532063"/>
            <a:ext cx="3305175" cy="503237"/>
            <a:chOff x="1826" y="1595"/>
            <a:chExt cx="2082" cy="317"/>
          </a:xfrm>
        </p:grpSpPr>
        <p:sp>
          <p:nvSpPr>
            <p:cNvPr id="2086924" name="Freeform 12"/>
            <p:cNvSpPr>
              <a:spLocks/>
            </p:cNvSpPr>
            <p:nvPr/>
          </p:nvSpPr>
          <p:spPr bwMode="auto">
            <a:xfrm>
              <a:off x="1826" y="1595"/>
              <a:ext cx="224" cy="193"/>
            </a:xfrm>
            <a:custGeom>
              <a:avLst/>
              <a:gdLst>
                <a:gd name="T0" fmla="*/ 0 w 224"/>
                <a:gd name="T1" fmla="*/ 193 h 193"/>
                <a:gd name="T2" fmla="*/ 46 w 224"/>
                <a:gd name="T3" fmla="*/ 85 h 193"/>
                <a:gd name="T4" fmla="*/ 92 w 224"/>
                <a:gd name="T5" fmla="*/ 29 h 193"/>
                <a:gd name="T6" fmla="*/ 156 w 224"/>
                <a:gd name="T7" fmla="*/ 5 h 193"/>
                <a:gd name="T8" fmla="*/ 224 w 224"/>
                <a:gd name="T9" fmla="*/ 61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4" h="193">
                  <a:moveTo>
                    <a:pt x="0" y="193"/>
                  </a:moveTo>
                  <a:cubicBezTo>
                    <a:pt x="8" y="175"/>
                    <a:pt x="31" y="112"/>
                    <a:pt x="46" y="85"/>
                  </a:cubicBezTo>
                  <a:cubicBezTo>
                    <a:pt x="61" y="58"/>
                    <a:pt x="74" y="42"/>
                    <a:pt x="92" y="29"/>
                  </a:cubicBezTo>
                  <a:cubicBezTo>
                    <a:pt x="110" y="16"/>
                    <a:pt x="134" y="0"/>
                    <a:pt x="156" y="5"/>
                  </a:cubicBezTo>
                  <a:cubicBezTo>
                    <a:pt x="178" y="10"/>
                    <a:pt x="213" y="52"/>
                    <a:pt x="224" y="61"/>
                  </a:cubicBezTo>
                </a:path>
              </a:pathLst>
            </a:custGeom>
            <a:noFill/>
            <a:ln w="57150" cap="flat" cmpd="sng">
              <a:solidFill>
                <a:srgbClr val="FF0000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86925" name="Line 13"/>
            <p:cNvSpPr>
              <a:spLocks noChangeShapeType="1"/>
            </p:cNvSpPr>
            <p:nvPr/>
          </p:nvSpPr>
          <p:spPr bwMode="auto">
            <a:xfrm flipH="1" flipV="1">
              <a:off x="2109" y="1661"/>
              <a:ext cx="317" cy="91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86926" name="Text Box 14"/>
            <p:cNvSpPr txBox="1">
              <a:spLocks noChangeArrowheads="1"/>
            </p:cNvSpPr>
            <p:nvPr/>
          </p:nvSpPr>
          <p:spPr bwMode="auto">
            <a:xfrm>
              <a:off x="2464" y="1681"/>
              <a:ext cx="1444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lang="de-DE" sz="1800" dirty="0">
                  <a:solidFill>
                    <a:srgbClr val="FF0000"/>
                  </a:solidFill>
                  <a:latin typeface="Arial" charset="0"/>
                </a:rPr>
                <a:t>H.E.S.S. </a:t>
              </a:r>
              <a:r>
                <a:rPr lang="de-DE" sz="1800" dirty="0" err="1">
                  <a:solidFill>
                    <a:srgbClr val="FF0000"/>
                  </a:solidFill>
                  <a:latin typeface="Arial" charset="0"/>
                </a:rPr>
                <a:t>upper</a:t>
              </a:r>
              <a:r>
                <a:rPr lang="de-DE" sz="1800" dirty="0">
                  <a:solidFill>
                    <a:srgbClr val="FF0000"/>
                  </a:solidFill>
                  <a:latin typeface="Arial" charset="0"/>
                </a:rPr>
                <a:t> </a:t>
              </a:r>
              <a:r>
                <a:rPr lang="de-DE" sz="1800" dirty="0" err="1">
                  <a:solidFill>
                    <a:srgbClr val="FF0000"/>
                  </a:solidFill>
                  <a:latin typeface="Arial" charset="0"/>
                </a:rPr>
                <a:t>limits</a:t>
              </a:r>
              <a:endParaRPr lang="de-DE" sz="1800" dirty="0">
                <a:solidFill>
                  <a:srgbClr val="FF0000"/>
                </a:solidFill>
                <a:latin typeface="Arial" charset="0"/>
              </a:endParaRPr>
            </a:p>
          </p:txBody>
        </p:sp>
      </p:grpSp>
      <p:sp>
        <p:nvSpPr>
          <p:cNvPr id="2086927" name="Text Box 15"/>
          <p:cNvSpPr txBox="1">
            <a:spLocks noChangeArrowheads="1"/>
          </p:cNvSpPr>
          <p:nvPr/>
        </p:nvSpPr>
        <p:spPr bwMode="auto">
          <a:xfrm rot="-5399218">
            <a:off x="-845798" y="3363397"/>
            <a:ext cx="2369459" cy="36933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r>
              <a:rPr lang="de-DE" sz="1800" dirty="0" err="1">
                <a:latin typeface="Arial" charset="0"/>
              </a:rPr>
              <a:t>Intensity</a:t>
            </a:r>
            <a:r>
              <a:rPr lang="de-DE" sz="1800" dirty="0">
                <a:latin typeface="Arial" charset="0"/>
              </a:rPr>
              <a:t> [</a:t>
            </a:r>
            <a:r>
              <a:rPr lang="de-DE" sz="1800" dirty="0" err="1">
                <a:latin typeface="Arial" charset="0"/>
              </a:rPr>
              <a:t>nW</a:t>
            </a:r>
            <a:r>
              <a:rPr lang="de-DE" sz="1800" dirty="0">
                <a:latin typeface="Arial" charset="0"/>
              </a:rPr>
              <a:t> m</a:t>
            </a:r>
            <a:r>
              <a:rPr lang="de-DE" sz="1800" baseline="30000" dirty="0">
                <a:latin typeface="Arial" charset="0"/>
              </a:rPr>
              <a:t>-2</a:t>
            </a:r>
            <a:r>
              <a:rPr lang="de-DE" sz="1800" dirty="0">
                <a:latin typeface="Arial" charset="0"/>
              </a:rPr>
              <a:t> sr</a:t>
            </a:r>
            <a:r>
              <a:rPr lang="de-DE" sz="1800" baseline="30000" dirty="0">
                <a:latin typeface="Arial" charset="0"/>
              </a:rPr>
              <a:t>-1</a:t>
            </a:r>
            <a:r>
              <a:rPr lang="de-DE" sz="1800" dirty="0">
                <a:latin typeface="Arial" charset="0"/>
              </a:rPr>
              <a:t>]</a:t>
            </a:r>
          </a:p>
        </p:txBody>
      </p:sp>
      <p:sp>
        <p:nvSpPr>
          <p:cNvPr id="2086928" name="Text Box 16"/>
          <p:cNvSpPr txBox="1">
            <a:spLocks noChangeArrowheads="1"/>
          </p:cNvSpPr>
          <p:nvPr/>
        </p:nvSpPr>
        <p:spPr bwMode="auto">
          <a:xfrm>
            <a:off x="3913188" y="6364288"/>
            <a:ext cx="1733550" cy="366712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r>
              <a:rPr lang="de-DE" sz="1800" dirty="0" err="1">
                <a:solidFill>
                  <a:srgbClr val="FFFFFF"/>
                </a:solidFill>
                <a:latin typeface="Arial" charset="0"/>
              </a:rPr>
              <a:t>Frequency</a:t>
            </a:r>
            <a:r>
              <a:rPr lang="de-DE" sz="1800" dirty="0">
                <a:solidFill>
                  <a:srgbClr val="FFFFFF"/>
                </a:solidFill>
                <a:latin typeface="Arial" charset="0"/>
              </a:rPr>
              <a:t> [Hz]</a:t>
            </a:r>
          </a:p>
        </p:txBody>
      </p:sp>
      <p:sp>
        <p:nvSpPr>
          <p:cNvPr id="2086929" name="Rectangle 17"/>
          <p:cNvSpPr>
            <a:spLocks noGrp="1" noChangeArrowheads="1"/>
          </p:cNvSpPr>
          <p:nvPr>
            <p:ph type="title"/>
          </p:nvPr>
        </p:nvSpPr>
        <p:spPr>
          <a:xfrm>
            <a:off x="0" y="76200"/>
            <a:ext cx="9144000" cy="349250"/>
          </a:xfrm>
        </p:spPr>
        <p:txBody>
          <a:bodyPr>
            <a:normAutofit fontScale="90000"/>
          </a:bodyPr>
          <a:lstStyle/>
          <a:p>
            <a:r>
              <a:rPr lang="de-DE" sz="4000" dirty="0" smtClean="0"/>
              <a:t>AGN </a:t>
            </a:r>
            <a:r>
              <a:rPr lang="de-DE" sz="4000" dirty="0" err="1" smtClean="0"/>
              <a:t>and</a:t>
            </a:r>
            <a:r>
              <a:rPr lang="de-DE" sz="4000" dirty="0" smtClean="0"/>
              <a:t> </a:t>
            </a:r>
            <a:r>
              <a:rPr lang="de-DE" sz="4000" dirty="0" err="1" smtClean="0"/>
              <a:t>the</a:t>
            </a:r>
            <a:r>
              <a:rPr lang="de-DE" sz="4000" dirty="0" smtClean="0"/>
              <a:t> </a:t>
            </a:r>
            <a:r>
              <a:rPr lang="de-DE" sz="4000" dirty="0" err="1" smtClean="0"/>
              <a:t>Extragalactic</a:t>
            </a:r>
            <a:r>
              <a:rPr lang="de-DE" sz="4000" dirty="0" smtClean="0"/>
              <a:t> </a:t>
            </a:r>
            <a:r>
              <a:rPr lang="de-DE" sz="4000" dirty="0"/>
              <a:t>Background Light</a:t>
            </a:r>
          </a:p>
        </p:txBody>
      </p:sp>
      <p:grpSp>
        <p:nvGrpSpPr>
          <p:cNvPr id="2086930" name="Group 18"/>
          <p:cNvGrpSpPr>
            <a:grpSpLocks/>
          </p:cNvGrpSpPr>
          <p:nvPr/>
        </p:nvGrpSpPr>
        <p:grpSpPr bwMode="auto">
          <a:xfrm>
            <a:off x="1533525" y="2432050"/>
            <a:ext cx="2303463" cy="1511300"/>
            <a:chOff x="966" y="1532"/>
            <a:chExt cx="1451" cy="952"/>
          </a:xfrm>
        </p:grpSpPr>
        <p:sp>
          <p:nvSpPr>
            <p:cNvPr id="2086931" name="Text Box 19"/>
            <p:cNvSpPr txBox="1">
              <a:spLocks noChangeArrowheads="1"/>
            </p:cNvSpPr>
            <p:nvPr/>
          </p:nvSpPr>
          <p:spPr bwMode="auto">
            <a:xfrm>
              <a:off x="1194" y="1936"/>
              <a:ext cx="243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lang="de-DE">
                  <a:solidFill>
                    <a:srgbClr val="0000FF"/>
                  </a:solidFill>
                  <a:latin typeface="Arial" charset="0"/>
                  <a:cs typeface="Arial" charset="0"/>
                </a:rPr>
                <a:t>▲</a:t>
              </a:r>
            </a:p>
          </p:txBody>
        </p:sp>
        <p:sp>
          <p:nvSpPr>
            <p:cNvPr id="2086932" name="Text Box 20"/>
            <p:cNvSpPr txBox="1">
              <a:spLocks noChangeArrowheads="1"/>
            </p:cNvSpPr>
            <p:nvPr/>
          </p:nvSpPr>
          <p:spPr bwMode="auto">
            <a:xfrm>
              <a:off x="1314" y="2024"/>
              <a:ext cx="243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lang="de-DE">
                  <a:solidFill>
                    <a:srgbClr val="0000FF"/>
                  </a:solidFill>
                  <a:latin typeface="Arial" charset="0"/>
                  <a:cs typeface="Arial" charset="0"/>
                </a:rPr>
                <a:t>▲</a:t>
              </a:r>
            </a:p>
          </p:txBody>
        </p:sp>
        <p:sp>
          <p:nvSpPr>
            <p:cNvPr id="2086933" name="Text Box 21"/>
            <p:cNvSpPr txBox="1">
              <a:spLocks noChangeArrowheads="1"/>
            </p:cNvSpPr>
            <p:nvPr/>
          </p:nvSpPr>
          <p:spPr bwMode="auto">
            <a:xfrm>
              <a:off x="1474" y="1860"/>
              <a:ext cx="243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lang="de-DE">
                  <a:solidFill>
                    <a:srgbClr val="0000FF"/>
                  </a:solidFill>
                  <a:latin typeface="Arial" charset="0"/>
                  <a:cs typeface="Arial" charset="0"/>
                </a:rPr>
                <a:t>▲</a:t>
              </a:r>
            </a:p>
          </p:txBody>
        </p:sp>
        <p:sp>
          <p:nvSpPr>
            <p:cNvPr id="2086934" name="Text Box 22"/>
            <p:cNvSpPr txBox="1">
              <a:spLocks noChangeArrowheads="1"/>
            </p:cNvSpPr>
            <p:nvPr/>
          </p:nvSpPr>
          <p:spPr bwMode="auto">
            <a:xfrm>
              <a:off x="1818" y="1588"/>
              <a:ext cx="243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lang="de-DE">
                  <a:solidFill>
                    <a:srgbClr val="0000FF"/>
                  </a:solidFill>
                  <a:latin typeface="Arial" charset="0"/>
                  <a:cs typeface="Arial" charset="0"/>
                </a:rPr>
                <a:t>▲</a:t>
              </a:r>
            </a:p>
          </p:txBody>
        </p:sp>
        <p:sp>
          <p:nvSpPr>
            <p:cNvPr id="2086935" name="Text Box 23"/>
            <p:cNvSpPr txBox="1">
              <a:spLocks noChangeArrowheads="1"/>
            </p:cNvSpPr>
            <p:nvPr/>
          </p:nvSpPr>
          <p:spPr bwMode="auto">
            <a:xfrm>
              <a:off x="2130" y="1752"/>
              <a:ext cx="243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lang="de-DE">
                  <a:solidFill>
                    <a:srgbClr val="0000FF"/>
                  </a:solidFill>
                  <a:latin typeface="Arial" charset="0"/>
                  <a:cs typeface="Arial" charset="0"/>
                </a:rPr>
                <a:t>▲</a:t>
              </a:r>
            </a:p>
          </p:txBody>
        </p:sp>
        <p:sp>
          <p:nvSpPr>
            <p:cNvPr id="2086936" name="Text Box 24"/>
            <p:cNvSpPr txBox="1">
              <a:spLocks noChangeArrowheads="1"/>
            </p:cNvSpPr>
            <p:nvPr/>
          </p:nvSpPr>
          <p:spPr bwMode="auto">
            <a:xfrm>
              <a:off x="1522" y="1828"/>
              <a:ext cx="243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lang="de-DE">
                  <a:solidFill>
                    <a:srgbClr val="0000FF"/>
                  </a:solidFill>
                  <a:latin typeface="Arial" charset="0"/>
                  <a:cs typeface="Arial" charset="0"/>
                </a:rPr>
                <a:t>▲</a:t>
              </a:r>
            </a:p>
          </p:txBody>
        </p:sp>
        <p:sp>
          <p:nvSpPr>
            <p:cNvPr id="2086937" name="Text Box 25"/>
            <p:cNvSpPr txBox="1">
              <a:spLocks noChangeArrowheads="1"/>
            </p:cNvSpPr>
            <p:nvPr/>
          </p:nvSpPr>
          <p:spPr bwMode="auto">
            <a:xfrm>
              <a:off x="1606" y="1812"/>
              <a:ext cx="243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lang="de-DE">
                  <a:solidFill>
                    <a:srgbClr val="0000FF"/>
                  </a:solidFill>
                  <a:latin typeface="Arial" charset="0"/>
                  <a:cs typeface="Arial" charset="0"/>
                </a:rPr>
                <a:t>▲</a:t>
              </a:r>
            </a:p>
          </p:txBody>
        </p:sp>
        <p:sp>
          <p:nvSpPr>
            <p:cNvPr id="2086938" name="Text Box 26"/>
            <p:cNvSpPr txBox="1">
              <a:spLocks noChangeArrowheads="1"/>
            </p:cNvSpPr>
            <p:nvPr/>
          </p:nvSpPr>
          <p:spPr bwMode="auto">
            <a:xfrm>
              <a:off x="1662" y="1752"/>
              <a:ext cx="243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lang="de-DE">
                  <a:solidFill>
                    <a:srgbClr val="0000FF"/>
                  </a:solidFill>
                  <a:latin typeface="Arial" charset="0"/>
                  <a:cs typeface="Arial" charset="0"/>
                </a:rPr>
                <a:t>▲</a:t>
              </a:r>
            </a:p>
          </p:txBody>
        </p:sp>
        <p:sp>
          <p:nvSpPr>
            <p:cNvPr id="2086939" name="Text Box 27"/>
            <p:cNvSpPr txBox="1">
              <a:spLocks noChangeArrowheads="1"/>
            </p:cNvSpPr>
            <p:nvPr/>
          </p:nvSpPr>
          <p:spPr bwMode="auto">
            <a:xfrm>
              <a:off x="1686" y="1760"/>
              <a:ext cx="243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lang="de-DE">
                  <a:solidFill>
                    <a:srgbClr val="0000FF"/>
                  </a:solidFill>
                  <a:latin typeface="Arial" charset="0"/>
                  <a:cs typeface="Arial" charset="0"/>
                </a:rPr>
                <a:t>▲</a:t>
              </a:r>
            </a:p>
          </p:txBody>
        </p:sp>
        <p:sp>
          <p:nvSpPr>
            <p:cNvPr id="2086940" name="Text Box 28"/>
            <p:cNvSpPr txBox="1">
              <a:spLocks noChangeArrowheads="1"/>
            </p:cNvSpPr>
            <p:nvPr/>
          </p:nvSpPr>
          <p:spPr bwMode="auto">
            <a:xfrm>
              <a:off x="1726" y="1660"/>
              <a:ext cx="243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lang="de-DE" dirty="0">
                  <a:solidFill>
                    <a:srgbClr val="0000FF"/>
                  </a:solidFill>
                  <a:latin typeface="Arial" charset="0"/>
                  <a:cs typeface="Arial" charset="0"/>
                </a:rPr>
                <a:t>▲</a:t>
              </a:r>
            </a:p>
          </p:txBody>
        </p:sp>
        <p:sp>
          <p:nvSpPr>
            <p:cNvPr id="2086941" name="Text Box 29"/>
            <p:cNvSpPr txBox="1">
              <a:spLocks noChangeArrowheads="1"/>
            </p:cNvSpPr>
            <p:nvPr/>
          </p:nvSpPr>
          <p:spPr bwMode="auto">
            <a:xfrm>
              <a:off x="1838" y="1552"/>
              <a:ext cx="243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lang="de-DE">
                  <a:solidFill>
                    <a:srgbClr val="0000FF"/>
                  </a:solidFill>
                  <a:latin typeface="Arial" charset="0"/>
                  <a:cs typeface="Arial" charset="0"/>
                </a:rPr>
                <a:t>▲</a:t>
              </a:r>
            </a:p>
          </p:txBody>
        </p:sp>
        <p:sp>
          <p:nvSpPr>
            <p:cNvPr id="2086942" name="Text Box 30"/>
            <p:cNvSpPr txBox="1">
              <a:spLocks noChangeArrowheads="1"/>
            </p:cNvSpPr>
            <p:nvPr/>
          </p:nvSpPr>
          <p:spPr bwMode="auto">
            <a:xfrm>
              <a:off x="1894" y="1532"/>
              <a:ext cx="243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lang="de-DE">
                  <a:solidFill>
                    <a:srgbClr val="0000FF"/>
                  </a:solidFill>
                  <a:latin typeface="Arial" charset="0"/>
                  <a:cs typeface="Arial" charset="0"/>
                </a:rPr>
                <a:t>▲</a:t>
              </a:r>
            </a:p>
          </p:txBody>
        </p:sp>
        <p:sp>
          <p:nvSpPr>
            <p:cNvPr id="2086943" name="Text Box 31"/>
            <p:cNvSpPr txBox="1">
              <a:spLocks noChangeArrowheads="1"/>
            </p:cNvSpPr>
            <p:nvPr/>
          </p:nvSpPr>
          <p:spPr bwMode="auto">
            <a:xfrm>
              <a:off x="1938" y="1580"/>
              <a:ext cx="243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lang="de-DE">
                  <a:solidFill>
                    <a:srgbClr val="0000FF"/>
                  </a:solidFill>
                  <a:latin typeface="Arial" charset="0"/>
                  <a:cs typeface="Arial" charset="0"/>
                </a:rPr>
                <a:t>▲</a:t>
              </a:r>
            </a:p>
          </p:txBody>
        </p:sp>
        <p:sp>
          <p:nvSpPr>
            <p:cNvPr id="2086944" name="Text Box 32"/>
            <p:cNvSpPr txBox="1">
              <a:spLocks noChangeArrowheads="1"/>
            </p:cNvSpPr>
            <p:nvPr/>
          </p:nvSpPr>
          <p:spPr bwMode="auto">
            <a:xfrm>
              <a:off x="1970" y="1620"/>
              <a:ext cx="243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lang="de-DE">
                  <a:solidFill>
                    <a:srgbClr val="0000FF"/>
                  </a:solidFill>
                  <a:latin typeface="Arial" charset="0"/>
                  <a:cs typeface="Arial" charset="0"/>
                </a:rPr>
                <a:t>▲</a:t>
              </a:r>
            </a:p>
          </p:txBody>
        </p:sp>
        <p:sp>
          <p:nvSpPr>
            <p:cNvPr id="2086945" name="Text Box 33"/>
            <p:cNvSpPr txBox="1">
              <a:spLocks noChangeArrowheads="1"/>
            </p:cNvSpPr>
            <p:nvPr/>
          </p:nvSpPr>
          <p:spPr bwMode="auto">
            <a:xfrm>
              <a:off x="2014" y="1700"/>
              <a:ext cx="243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lang="de-DE">
                  <a:solidFill>
                    <a:srgbClr val="0000FF"/>
                  </a:solidFill>
                  <a:latin typeface="Arial" charset="0"/>
                  <a:cs typeface="Arial" charset="0"/>
                </a:rPr>
                <a:t>▲</a:t>
              </a:r>
            </a:p>
          </p:txBody>
        </p:sp>
        <p:sp>
          <p:nvSpPr>
            <p:cNvPr id="2086946" name="Text Box 34"/>
            <p:cNvSpPr txBox="1">
              <a:spLocks noChangeArrowheads="1"/>
            </p:cNvSpPr>
            <p:nvPr/>
          </p:nvSpPr>
          <p:spPr bwMode="auto">
            <a:xfrm>
              <a:off x="2066" y="1812"/>
              <a:ext cx="243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lang="de-DE">
                  <a:solidFill>
                    <a:srgbClr val="0000FF"/>
                  </a:solidFill>
                  <a:latin typeface="Arial" charset="0"/>
                  <a:cs typeface="Arial" charset="0"/>
                </a:rPr>
                <a:t>▲</a:t>
              </a:r>
            </a:p>
          </p:txBody>
        </p:sp>
        <p:sp>
          <p:nvSpPr>
            <p:cNvPr id="2086947" name="Text Box 35"/>
            <p:cNvSpPr txBox="1">
              <a:spLocks noChangeArrowheads="1"/>
            </p:cNvSpPr>
            <p:nvPr/>
          </p:nvSpPr>
          <p:spPr bwMode="auto">
            <a:xfrm>
              <a:off x="2174" y="1796"/>
              <a:ext cx="243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lang="de-DE">
                  <a:solidFill>
                    <a:srgbClr val="0000FF"/>
                  </a:solidFill>
                  <a:latin typeface="Arial" charset="0"/>
                  <a:cs typeface="Arial" charset="0"/>
                </a:rPr>
                <a:t>▲</a:t>
              </a:r>
            </a:p>
          </p:txBody>
        </p:sp>
        <p:sp>
          <p:nvSpPr>
            <p:cNvPr id="2086948" name="Text Box 36"/>
            <p:cNvSpPr txBox="1">
              <a:spLocks noChangeArrowheads="1"/>
            </p:cNvSpPr>
            <p:nvPr/>
          </p:nvSpPr>
          <p:spPr bwMode="auto">
            <a:xfrm>
              <a:off x="966" y="2272"/>
              <a:ext cx="243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lang="de-DE">
                  <a:solidFill>
                    <a:srgbClr val="0000FF"/>
                  </a:solidFill>
                  <a:latin typeface="Arial" charset="0"/>
                  <a:cs typeface="Arial" charset="0"/>
                </a:rPr>
                <a:t>▲</a:t>
              </a:r>
            </a:p>
          </p:txBody>
        </p:sp>
        <p:sp>
          <p:nvSpPr>
            <p:cNvPr id="2086949" name="Text Box 37"/>
            <p:cNvSpPr txBox="1">
              <a:spLocks noChangeArrowheads="1"/>
            </p:cNvSpPr>
            <p:nvPr/>
          </p:nvSpPr>
          <p:spPr bwMode="auto">
            <a:xfrm>
              <a:off x="1277" y="2135"/>
              <a:ext cx="972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lang="de-DE" sz="1800">
                  <a:solidFill>
                    <a:srgbClr val="0000FF"/>
                  </a:solidFill>
                  <a:latin typeface="Arial" charset="0"/>
                </a:rPr>
                <a:t>Spitzer / HST</a:t>
              </a:r>
            </a:p>
          </p:txBody>
        </p:sp>
      </p:grpSp>
      <p:grpSp>
        <p:nvGrpSpPr>
          <p:cNvPr id="2086959" name="Group 47"/>
          <p:cNvGrpSpPr>
            <a:grpSpLocks/>
          </p:cNvGrpSpPr>
          <p:nvPr/>
        </p:nvGrpSpPr>
        <p:grpSpPr bwMode="auto">
          <a:xfrm>
            <a:off x="1998663" y="3675063"/>
            <a:ext cx="1771650" cy="1439862"/>
            <a:chOff x="1259" y="2315"/>
            <a:chExt cx="1116" cy="907"/>
          </a:xfrm>
        </p:grpSpPr>
        <p:grpSp>
          <p:nvGrpSpPr>
            <p:cNvPr id="2086960" name="Group 48"/>
            <p:cNvGrpSpPr>
              <a:grpSpLocks/>
            </p:cNvGrpSpPr>
            <p:nvPr/>
          </p:nvGrpSpPr>
          <p:grpSpPr bwMode="auto">
            <a:xfrm>
              <a:off x="1577" y="2315"/>
              <a:ext cx="297" cy="221"/>
              <a:chOff x="1577" y="2315"/>
              <a:chExt cx="297" cy="221"/>
            </a:xfrm>
          </p:grpSpPr>
          <p:sp>
            <p:nvSpPr>
              <p:cNvPr id="2086961" name="Rectangle 49"/>
              <p:cNvSpPr>
                <a:spLocks noChangeArrowheads="1"/>
              </p:cNvSpPr>
              <p:nvPr/>
            </p:nvSpPr>
            <p:spPr bwMode="auto">
              <a:xfrm>
                <a:off x="1830" y="2315"/>
                <a:ext cx="44" cy="78"/>
              </a:xfrm>
              <a:prstGeom prst="rect">
                <a:avLst/>
              </a:prstGeom>
              <a:solidFill>
                <a:srgbClr val="FF0000"/>
              </a:solidFill>
              <a:ln w="12700">
                <a:solidFill>
                  <a:srgbClr val="FFFF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86962" name="Rectangle 50"/>
              <p:cNvSpPr>
                <a:spLocks noChangeArrowheads="1"/>
              </p:cNvSpPr>
              <p:nvPr/>
            </p:nvSpPr>
            <p:spPr bwMode="auto">
              <a:xfrm>
                <a:off x="1789" y="2358"/>
                <a:ext cx="44" cy="99"/>
              </a:xfrm>
              <a:prstGeom prst="rect">
                <a:avLst/>
              </a:prstGeom>
              <a:solidFill>
                <a:srgbClr val="FF0000"/>
              </a:solidFill>
              <a:ln w="12700">
                <a:solidFill>
                  <a:srgbClr val="FFFF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86963" name="Rectangle 51"/>
              <p:cNvSpPr>
                <a:spLocks noChangeArrowheads="1"/>
              </p:cNvSpPr>
              <p:nvPr/>
            </p:nvSpPr>
            <p:spPr bwMode="auto">
              <a:xfrm>
                <a:off x="1765" y="2420"/>
                <a:ext cx="45" cy="77"/>
              </a:xfrm>
              <a:prstGeom prst="rect">
                <a:avLst/>
              </a:prstGeom>
              <a:solidFill>
                <a:srgbClr val="FF0000"/>
              </a:solidFill>
              <a:ln w="12700">
                <a:solidFill>
                  <a:srgbClr val="FFFF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86964" name="Rectangle 52"/>
              <p:cNvSpPr>
                <a:spLocks noChangeArrowheads="1"/>
              </p:cNvSpPr>
              <p:nvPr/>
            </p:nvSpPr>
            <p:spPr bwMode="auto">
              <a:xfrm>
                <a:off x="1703" y="2422"/>
                <a:ext cx="44" cy="114"/>
              </a:xfrm>
              <a:prstGeom prst="rect">
                <a:avLst/>
              </a:prstGeom>
              <a:solidFill>
                <a:srgbClr val="FF0000"/>
              </a:solidFill>
              <a:ln w="12700">
                <a:solidFill>
                  <a:srgbClr val="FFFF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86965" name="Rectangle 53"/>
              <p:cNvSpPr>
                <a:spLocks noChangeArrowheads="1"/>
              </p:cNvSpPr>
              <p:nvPr/>
            </p:nvSpPr>
            <p:spPr bwMode="auto">
              <a:xfrm>
                <a:off x="1577" y="2353"/>
                <a:ext cx="44" cy="72"/>
              </a:xfrm>
              <a:prstGeom prst="rect">
                <a:avLst/>
              </a:prstGeom>
              <a:solidFill>
                <a:srgbClr val="FF0000"/>
              </a:solidFill>
              <a:ln w="12700">
                <a:solidFill>
                  <a:srgbClr val="FFFF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2086966" name="Text Box 54"/>
            <p:cNvSpPr txBox="1">
              <a:spLocks noChangeArrowheads="1"/>
            </p:cNvSpPr>
            <p:nvPr/>
          </p:nvSpPr>
          <p:spPr bwMode="auto">
            <a:xfrm>
              <a:off x="1259" y="2818"/>
              <a:ext cx="1116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lang="de-DE" sz="1800">
                  <a:solidFill>
                    <a:srgbClr val="FFFF00"/>
                  </a:solidFill>
                  <a:latin typeface="Arial" charset="0"/>
                </a:rPr>
                <a:t>Spitzer AGN</a:t>
              </a:r>
            </a:p>
            <a:p>
              <a:pPr eaLnBrk="0" hangingPunct="0"/>
              <a:r>
                <a:rPr lang="de-DE" sz="1800">
                  <a:solidFill>
                    <a:srgbClr val="FFFF00"/>
                  </a:solidFill>
                  <a:latin typeface="Arial" charset="0"/>
                </a:rPr>
                <a:t>Treister et al.06</a:t>
              </a:r>
            </a:p>
          </p:txBody>
        </p:sp>
        <p:sp>
          <p:nvSpPr>
            <p:cNvPr id="2086967" name="Line 55"/>
            <p:cNvSpPr>
              <a:spLocks noChangeShapeType="1"/>
            </p:cNvSpPr>
            <p:nvPr/>
          </p:nvSpPr>
          <p:spPr bwMode="auto">
            <a:xfrm flipH="1">
              <a:off x="1662" y="2566"/>
              <a:ext cx="38" cy="224"/>
            </a:xfrm>
            <a:prstGeom prst="line">
              <a:avLst/>
            </a:prstGeom>
            <a:noFill/>
            <a:ln w="28575">
              <a:solidFill>
                <a:srgbClr val="FFFF00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086968" name="Group 56"/>
          <p:cNvGrpSpPr>
            <a:grpSpLocks/>
          </p:cNvGrpSpPr>
          <p:nvPr/>
        </p:nvGrpSpPr>
        <p:grpSpPr bwMode="auto">
          <a:xfrm>
            <a:off x="6554788" y="4473575"/>
            <a:ext cx="2112962" cy="1563688"/>
            <a:chOff x="4129" y="2818"/>
            <a:chExt cx="1331" cy="985"/>
          </a:xfrm>
        </p:grpSpPr>
        <p:grpSp>
          <p:nvGrpSpPr>
            <p:cNvPr id="2086969" name="Group 57"/>
            <p:cNvGrpSpPr>
              <a:grpSpLocks/>
            </p:cNvGrpSpPr>
            <p:nvPr/>
          </p:nvGrpSpPr>
          <p:grpSpPr bwMode="auto">
            <a:xfrm>
              <a:off x="4429" y="3372"/>
              <a:ext cx="1031" cy="431"/>
              <a:chOff x="4521" y="3226"/>
              <a:chExt cx="1031" cy="431"/>
            </a:xfrm>
          </p:grpSpPr>
          <p:grpSp>
            <p:nvGrpSpPr>
              <p:cNvPr id="2086970" name="Group 58"/>
              <p:cNvGrpSpPr>
                <a:grpSpLocks/>
              </p:cNvGrpSpPr>
              <p:nvPr/>
            </p:nvGrpSpPr>
            <p:grpSpPr bwMode="auto">
              <a:xfrm>
                <a:off x="4521" y="3286"/>
                <a:ext cx="66" cy="126"/>
                <a:chOff x="4521" y="3286"/>
                <a:chExt cx="66" cy="126"/>
              </a:xfrm>
            </p:grpSpPr>
            <p:sp>
              <p:nvSpPr>
                <p:cNvPr id="2086971" name="Line 59"/>
                <p:cNvSpPr>
                  <a:spLocks noChangeShapeType="1"/>
                </p:cNvSpPr>
                <p:nvPr/>
              </p:nvSpPr>
              <p:spPr bwMode="auto">
                <a:xfrm>
                  <a:off x="4553" y="3286"/>
                  <a:ext cx="0" cy="126"/>
                </a:xfrm>
                <a:prstGeom prst="line">
                  <a:avLst/>
                </a:pr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86972" name="Line 60"/>
                <p:cNvSpPr>
                  <a:spLocks noChangeShapeType="1"/>
                </p:cNvSpPr>
                <p:nvPr/>
              </p:nvSpPr>
              <p:spPr bwMode="auto">
                <a:xfrm flipV="1">
                  <a:off x="4521" y="3339"/>
                  <a:ext cx="66" cy="0"/>
                </a:xfrm>
                <a:prstGeom prst="line">
                  <a:avLst/>
                </a:pr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2086973" name="Line 61"/>
              <p:cNvSpPr>
                <a:spLocks noChangeShapeType="1"/>
              </p:cNvSpPr>
              <p:nvPr/>
            </p:nvSpPr>
            <p:spPr bwMode="auto">
              <a:xfrm flipH="1">
                <a:off x="4609" y="3226"/>
                <a:ext cx="1" cy="70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86974" name="Line 62"/>
              <p:cNvSpPr>
                <a:spLocks noChangeShapeType="1"/>
              </p:cNvSpPr>
              <p:nvPr/>
            </p:nvSpPr>
            <p:spPr bwMode="auto">
              <a:xfrm flipV="1">
                <a:off x="4584" y="3262"/>
                <a:ext cx="54" cy="2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86975" name="Line 63"/>
              <p:cNvSpPr>
                <a:spLocks noChangeShapeType="1"/>
              </p:cNvSpPr>
              <p:nvPr/>
            </p:nvSpPr>
            <p:spPr bwMode="auto">
              <a:xfrm>
                <a:off x="4661" y="3279"/>
                <a:ext cx="0" cy="46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86976" name="Line 64"/>
              <p:cNvSpPr>
                <a:spLocks noChangeShapeType="1"/>
              </p:cNvSpPr>
              <p:nvPr/>
            </p:nvSpPr>
            <p:spPr bwMode="auto">
              <a:xfrm>
                <a:off x="4638" y="3300"/>
                <a:ext cx="44" cy="1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86977" name="Line 65"/>
              <p:cNvSpPr>
                <a:spLocks noChangeShapeType="1"/>
              </p:cNvSpPr>
              <p:nvPr/>
            </p:nvSpPr>
            <p:spPr bwMode="auto">
              <a:xfrm>
                <a:off x="4714" y="3305"/>
                <a:ext cx="0" cy="46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86978" name="Line 66"/>
              <p:cNvSpPr>
                <a:spLocks noChangeShapeType="1"/>
              </p:cNvSpPr>
              <p:nvPr/>
            </p:nvSpPr>
            <p:spPr bwMode="auto">
              <a:xfrm>
                <a:off x="4688" y="3326"/>
                <a:ext cx="51" cy="1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86979" name="Line 67"/>
              <p:cNvSpPr>
                <a:spLocks noChangeShapeType="1"/>
              </p:cNvSpPr>
              <p:nvPr/>
            </p:nvSpPr>
            <p:spPr bwMode="auto">
              <a:xfrm>
                <a:off x="4788" y="3334"/>
                <a:ext cx="0" cy="44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86980" name="Line 68"/>
              <p:cNvSpPr>
                <a:spLocks noChangeShapeType="1"/>
              </p:cNvSpPr>
              <p:nvPr/>
            </p:nvSpPr>
            <p:spPr bwMode="auto">
              <a:xfrm flipV="1">
                <a:off x="4746" y="3356"/>
                <a:ext cx="89" cy="0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86981" name="Line 69"/>
              <p:cNvSpPr>
                <a:spLocks noChangeShapeType="1"/>
              </p:cNvSpPr>
              <p:nvPr/>
            </p:nvSpPr>
            <p:spPr bwMode="auto">
              <a:xfrm>
                <a:off x="4873" y="3395"/>
                <a:ext cx="0" cy="38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86982" name="Line 70"/>
              <p:cNvSpPr>
                <a:spLocks noChangeShapeType="1"/>
              </p:cNvSpPr>
              <p:nvPr/>
            </p:nvSpPr>
            <p:spPr bwMode="auto">
              <a:xfrm flipV="1">
                <a:off x="4841" y="3412"/>
                <a:ext cx="66" cy="0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86983" name="Line 71"/>
              <p:cNvSpPr>
                <a:spLocks noChangeShapeType="1"/>
              </p:cNvSpPr>
              <p:nvPr/>
            </p:nvSpPr>
            <p:spPr bwMode="auto">
              <a:xfrm>
                <a:off x="4957" y="3425"/>
                <a:ext cx="1" cy="45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86984" name="Line 72"/>
              <p:cNvSpPr>
                <a:spLocks noChangeShapeType="1"/>
              </p:cNvSpPr>
              <p:nvPr/>
            </p:nvSpPr>
            <p:spPr bwMode="auto">
              <a:xfrm flipV="1">
                <a:off x="4910" y="3448"/>
                <a:ext cx="91" cy="0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86985" name="Line 73"/>
              <p:cNvSpPr>
                <a:spLocks noChangeShapeType="1"/>
              </p:cNvSpPr>
              <p:nvPr/>
            </p:nvSpPr>
            <p:spPr bwMode="auto">
              <a:xfrm>
                <a:off x="5053" y="3455"/>
                <a:ext cx="0" cy="60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86986" name="Line 74"/>
              <p:cNvSpPr>
                <a:spLocks noChangeShapeType="1"/>
              </p:cNvSpPr>
              <p:nvPr/>
            </p:nvSpPr>
            <p:spPr bwMode="auto">
              <a:xfrm>
                <a:off x="5009" y="3480"/>
                <a:ext cx="89" cy="0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86987" name="Line 75"/>
              <p:cNvSpPr>
                <a:spLocks noChangeShapeType="1"/>
              </p:cNvSpPr>
              <p:nvPr/>
            </p:nvSpPr>
            <p:spPr bwMode="auto">
              <a:xfrm>
                <a:off x="5151" y="3374"/>
                <a:ext cx="0" cy="59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86988" name="Line 76"/>
              <p:cNvSpPr>
                <a:spLocks noChangeShapeType="1"/>
              </p:cNvSpPr>
              <p:nvPr/>
            </p:nvSpPr>
            <p:spPr bwMode="auto">
              <a:xfrm flipV="1">
                <a:off x="5106" y="3399"/>
                <a:ext cx="79" cy="0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86989" name="Line 77"/>
              <p:cNvSpPr>
                <a:spLocks noChangeShapeType="1"/>
              </p:cNvSpPr>
              <p:nvPr/>
            </p:nvSpPr>
            <p:spPr bwMode="auto">
              <a:xfrm>
                <a:off x="5263" y="3405"/>
                <a:ext cx="0" cy="80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86990" name="Line 78"/>
              <p:cNvSpPr>
                <a:spLocks noChangeShapeType="1"/>
              </p:cNvSpPr>
              <p:nvPr/>
            </p:nvSpPr>
            <p:spPr bwMode="auto">
              <a:xfrm flipV="1">
                <a:off x="5185" y="3442"/>
                <a:ext cx="138" cy="0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86991" name="Line 79"/>
              <p:cNvSpPr>
                <a:spLocks noChangeShapeType="1"/>
              </p:cNvSpPr>
              <p:nvPr/>
            </p:nvSpPr>
            <p:spPr bwMode="auto">
              <a:xfrm>
                <a:off x="5376" y="3396"/>
                <a:ext cx="1" cy="186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86992" name="Line 80"/>
              <p:cNvSpPr>
                <a:spLocks noChangeShapeType="1"/>
              </p:cNvSpPr>
              <p:nvPr/>
            </p:nvSpPr>
            <p:spPr bwMode="auto">
              <a:xfrm>
                <a:off x="5328" y="3469"/>
                <a:ext cx="89" cy="3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86993" name="Line 81"/>
              <p:cNvSpPr>
                <a:spLocks noChangeShapeType="1"/>
              </p:cNvSpPr>
              <p:nvPr/>
            </p:nvSpPr>
            <p:spPr bwMode="auto">
              <a:xfrm>
                <a:off x="5488" y="3371"/>
                <a:ext cx="0" cy="286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86994" name="Line 82"/>
              <p:cNvSpPr>
                <a:spLocks noChangeShapeType="1"/>
              </p:cNvSpPr>
              <p:nvPr/>
            </p:nvSpPr>
            <p:spPr bwMode="auto">
              <a:xfrm flipV="1">
                <a:off x="5423" y="3369"/>
                <a:ext cx="129" cy="0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086995" name="Line 83"/>
            <p:cNvSpPr>
              <a:spLocks noChangeShapeType="1"/>
            </p:cNvSpPr>
            <p:nvPr/>
          </p:nvSpPr>
          <p:spPr bwMode="auto">
            <a:xfrm flipH="1" flipV="1">
              <a:off x="4669" y="3222"/>
              <a:ext cx="74" cy="229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86996" name="Text Box 84"/>
            <p:cNvSpPr txBox="1">
              <a:spLocks noChangeArrowheads="1"/>
            </p:cNvSpPr>
            <p:nvPr/>
          </p:nvSpPr>
          <p:spPr bwMode="auto">
            <a:xfrm>
              <a:off x="4129" y="2818"/>
              <a:ext cx="1228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lang="de-DE" sz="1800">
                  <a:solidFill>
                    <a:srgbClr val="FF0000"/>
                  </a:solidFill>
                  <a:latin typeface="Arial" charset="0"/>
                </a:rPr>
                <a:t>New EGRET bkg</a:t>
              </a:r>
            </a:p>
            <a:p>
              <a:pPr eaLnBrk="0" hangingPunct="0"/>
              <a:r>
                <a:rPr lang="de-DE" sz="1800">
                  <a:solidFill>
                    <a:srgbClr val="FF0000"/>
                  </a:solidFill>
                  <a:latin typeface="Arial" charset="0"/>
                </a:rPr>
                <a:t>(Strong et al., 04)</a:t>
              </a:r>
            </a:p>
          </p:txBody>
        </p:sp>
      </p:grpSp>
      <p:grpSp>
        <p:nvGrpSpPr>
          <p:cNvPr id="2086997" name="Group 85"/>
          <p:cNvGrpSpPr>
            <a:grpSpLocks/>
          </p:cNvGrpSpPr>
          <p:nvPr/>
        </p:nvGrpSpPr>
        <p:grpSpPr bwMode="auto">
          <a:xfrm>
            <a:off x="6518275" y="6115050"/>
            <a:ext cx="1898650" cy="615950"/>
            <a:chOff x="4106" y="3852"/>
            <a:chExt cx="1196" cy="388"/>
          </a:xfrm>
        </p:grpSpPr>
        <p:sp>
          <p:nvSpPr>
            <p:cNvPr id="2086998" name="Freeform 86"/>
            <p:cNvSpPr>
              <a:spLocks/>
            </p:cNvSpPr>
            <p:nvPr/>
          </p:nvSpPr>
          <p:spPr bwMode="auto">
            <a:xfrm>
              <a:off x="4587" y="3852"/>
              <a:ext cx="414" cy="56"/>
            </a:xfrm>
            <a:custGeom>
              <a:avLst/>
              <a:gdLst>
                <a:gd name="T0" fmla="*/ 0 w 414"/>
                <a:gd name="T1" fmla="*/ 0 h 56"/>
                <a:gd name="T2" fmla="*/ 188 w 414"/>
                <a:gd name="T3" fmla="*/ 44 h 56"/>
                <a:gd name="T4" fmla="*/ 315 w 414"/>
                <a:gd name="T5" fmla="*/ 54 h 56"/>
                <a:gd name="T6" fmla="*/ 414 w 414"/>
                <a:gd name="T7" fmla="*/ 5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14" h="56">
                  <a:moveTo>
                    <a:pt x="0" y="0"/>
                  </a:moveTo>
                  <a:cubicBezTo>
                    <a:pt x="31" y="7"/>
                    <a:pt x="136" y="35"/>
                    <a:pt x="188" y="44"/>
                  </a:cubicBezTo>
                  <a:cubicBezTo>
                    <a:pt x="240" y="53"/>
                    <a:pt x="277" y="52"/>
                    <a:pt x="315" y="54"/>
                  </a:cubicBezTo>
                  <a:cubicBezTo>
                    <a:pt x="353" y="56"/>
                    <a:pt x="398" y="56"/>
                    <a:pt x="414" y="56"/>
                  </a:cubicBezTo>
                </a:path>
              </a:pathLst>
            </a:custGeom>
            <a:noFill/>
            <a:ln w="57150" cmpd="sng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86999" name="Text Box 87"/>
            <p:cNvSpPr txBox="1">
              <a:spLocks noChangeArrowheads="1"/>
            </p:cNvSpPr>
            <p:nvPr/>
          </p:nvSpPr>
          <p:spPr bwMode="auto">
            <a:xfrm>
              <a:off x="4106" y="4009"/>
              <a:ext cx="119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lang="de-DE" sz="1800">
                  <a:solidFill>
                    <a:srgbClr val="0000FF"/>
                  </a:solidFill>
                  <a:latin typeface="Arial" charset="0"/>
                </a:rPr>
                <a:t>EGRET resolved</a:t>
              </a:r>
            </a:p>
          </p:txBody>
        </p:sp>
      </p:grpSp>
      <p:grpSp>
        <p:nvGrpSpPr>
          <p:cNvPr id="2087000" name="Group 88"/>
          <p:cNvGrpSpPr>
            <a:grpSpLocks/>
          </p:cNvGrpSpPr>
          <p:nvPr/>
        </p:nvGrpSpPr>
        <p:grpSpPr bwMode="auto">
          <a:xfrm>
            <a:off x="4324350" y="4565650"/>
            <a:ext cx="2012950" cy="1885950"/>
            <a:chOff x="2724" y="2876"/>
            <a:chExt cx="1268" cy="1188"/>
          </a:xfrm>
        </p:grpSpPr>
        <p:sp>
          <p:nvSpPr>
            <p:cNvPr id="2087001" name="Freeform 89"/>
            <p:cNvSpPr>
              <a:spLocks/>
            </p:cNvSpPr>
            <p:nvPr/>
          </p:nvSpPr>
          <p:spPr bwMode="auto">
            <a:xfrm>
              <a:off x="2794" y="2876"/>
              <a:ext cx="520" cy="224"/>
            </a:xfrm>
            <a:custGeom>
              <a:avLst/>
              <a:gdLst>
                <a:gd name="T0" fmla="*/ 0 w 520"/>
                <a:gd name="T1" fmla="*/ 224 h 224"/>
                <a:gd name="T2" fmla="*/ 118 w 520"/>
                <a:gd name="T3" fmla="*/ 172 h 224"/>
                <a:gd name="T4" fmla="*/ 230 w 520"/>
                <a:gd name="T5" fmla="*/ 144 h 224"/>
                <a:gd name="T6" fmla="*/ 314 w 520"/>
                <a:gd name="T7" fmla="*/ 84 h 224"/>
                <a:gd name="T8" fmla="*/ 410 w 520"/>
                <a:gd name="T9" fmla="*/ 24 h 224"/>
                <a:gd name="T10" fmla="*/ 450 w 520"/>
                <a:gd name="T11" fmla="*/ 8 h 224"/>
                <a:gd name="T12" fmla="*/ 520 w 520"/>
                <a:gd name="T13" fmla="*/ 0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0" h="224">
                  <a:moveTo>
                    <a:pt x="0" y="224"/>
                  </a:moveTo>
                  <a:cubicBezTo>
                    <a:pt x="20" y="215"/>
                    <a:pt x="80" y="185"/>
                    <a:pt x="118" y="172"/>
                  </a:cubicBezTo>
                  <a:cubicBezTo>
                    <a:pt x="156" y="159"/>
                    <a:pt x="197" y="159"/>
                    <a:pt x="230" y="144"/>
                  </a:cubicBezTo>
                  <a:cubicBezTo>
                    <a:pt x="263" y="129"/>
                    <a:pt x="284" y="104"/>
                    <a:pt x="314" y="84"/>
                  </a:cubicBezTo>
                  <a:cubicBezTo>
                    <a:pt x="344" y="64"/>
                    <a:pt x="387" y="37"/>
                    <a:pt x="410" y="24"/>
                  </a:cubicBezTo>
                  <a:cubicBezTo>
                    <a:pt x="433" y="11"/>
                    <a:pt x="432" y="12"/>
                    <a:pt x="450" y="8"/>
                  </a:cubicBezTo>
                  <a:cubicBezTo>
                    <a:pt x="468" y="4"/>
                    <a:pt x="508" y="1"/>
                    <a:pt x="520" y="0"/>
                  </a:cubicBezTo>
                </a:path>
              </a:pathLst>
            </a:custGeom>
            <a:noFill/>
            <a:ln w="57150" cmpd="sng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87002" name="Text Box 90"/>
            <p:cNvSpPr txBox="1">
              <a:spLocks noChangeArrowheads="1"/>
            </p:cNvSpPr>
            <p:nvPr/>
          </p:nvSpPr>
          <p:spPr bwMode="auto">
            <a:xfrm>
              <a:off x="2874" y="3024"/>
              <a:ext cx="1084" cy="5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lang="de-DE" sz="1800">
                  <a:solidFill>
                    <a:srgbClr val="0000FF"/>
                  </a:solidFill>
                  <a:latin typeface="Arial" charset="0"/>
                </a:rPr>
                <a:t>ROSAT/XMM/</a:t>
              </a:r>
            </a:p>
            <a:p>
              <a:pPr eaLnBrk="0" hangingPunct="0"/>
              <a:r>
                <a:rPr lang="de-DE" sz="1800">
                  <a:solidFill>
                    <a:srgbClr val="0000FF"/>
                  </a:solidFill>
                  <a:latin typeface="Arial" charset="0"/>
                </a:rPr>
                <a:t>Chandra</a:t>
              </a:r>
            </a:p>
            <a:p>
              <a:pPr eaLnBrk="0" hangingPunct="0"/>
              <a:r>
                <a:rPr lang="de-DE" sz="1800">
                  <a:solidFill>
                    <a:srgbClr val="0000FF"/>
                  </a:solidFill>
                  <a:latin typeface="Arial" charset="0"/>
                </a:rPr>
                <a:t>(Worsley et al.)</a:t>
              </a:r>
            </a:p>
          </p:txBody>
        </p:sp>
        <p:sp>
          <p:nvSpPr>
            <p:cNvPr id="2087003" name="Rectangle 91"/>
            <p:cNvSpPr>
              <a:spLocks noChangeArrowheads="1"/>
            </p:cNvSpPr>
            <p:nvPr/>
          </p:nvSpPr>
          <p:spPr bwMode="auto">
            <a:xfrm>
              <a:off x="3171" y="3552"/>
              <a:ext cx="306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r" eaLnBrk="0" hangingPunct="0"/>
              <a:r>
                <a:rPr lang="de-DE" sz="2400">
                  <a:solidFill>
                    <a:srgbClr val="0000FF"/>
                  </a:solidFill>
                </a:rPr>
                <a:t>▲</a:t>
              </a:r>
            </a:p>
          </p:txBody>
        </p:sp>
        <p:sp>
          <p:nvSpPr>
            <p:cNvPr id="2087004" name="Text Box 92"/>
            <p:cNvSpPr txBox="1">
              <a:spLocks noChangeArrowheads="1"/>
            </p:cNvSpPr>
            <p:nvPr/>
          </p:nvSpPr>
          <p:spPr bwMode="auto">
            <a:xfrm>
              <a:off x="2724" y="3660"/>
              <a:ext cx="1268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r" eaLnBrk="0" hangingPunct="0"/>
              <a:r>
                <a:rPr lang="de-DE" sz="1800">
                  <a:solidFill>
                    <a:srgbClr val="0000FF"/>
                  </a:solidFill>
                  <a:latin typeface="Arial" charset="0"/>
                </a:rPr>
                <a:t>RXTE</a:t>
              </a:r>
            </a:p>
            <a:p>
              <a:pPr algn="r" eaLnBrk="0" hangingPunct="0"/>
              <a:r>
                <a:rPr lang="de-DE" sz="1800">
                  <a:solidFill>
                    <a:srgbClr val="0000FF"/>
                  </a:solidFill>
                  <a:latin typeface="Arial" charset="0"/>
                </a:rPr>
                <a:t>(Revnivtsev et al.)</a:t>
              </a:r>
            </a:p>
          </p:txBody>
        </p:sp>
      </p:grpSp>
      <p:grpSp>
        <p:nvGrpSpPr>
          <p:cNvPr id="2087005" name="Group 93"/>
          <p:cNvGrpSpPr>
            <a:grpSpLocks/>
          </p:cNvGrpSpPr>
          <p:nvPr/>
        </p:nvGrpSpPr>
        <p:grpSpPr bwMode="auto">
          <a:xfrm>
            <a:off x="1435100" y="3251200"/>
            <a:ext cx="3670300" cy="2879725"/>
            <a:chOff x="904" y="2048"/>
            <a:chExt cx="2312" cy="1814"/>
          </a:xfrm>
        </p:grpSpPr>
        <p:sp>
          <p:nvSpPr>
            <p:cNvPr id="2087006" name="Freeform 94"/>
            <p:cNvSpPr>
              <a:spLocks/>
            </p:cNvSpPr>
            <p:nvPr/>
          </p:nvSpPr>
          <p:spPr bwMode="auto">
            <a:xfrm>
              <a:off x="904" y="2048"/>
              <a:ext cx="2312" cy="1814"/>
            </a:xfrm>
            <a:custGeom>
              <a:avLst/>
              <a:gdLst>
                <a:gd name="T0" fmla="*/ 26 w 2312"/>
                <a:gd name="T1" fmla="*/ 1708 h 1814"/>
                <a:gd name="T2" fmla="*/ 56 w 2312"/>
                <a:gd name="T3" fmla="*/ 1570 h 1814"/>
                <a:gd name="T4" fmla="*/ 362 w 2312"/>
                <a:gd name="T5" fmla="*/ 244 h 1814"/>
                <a:gd name="T6" fmla="*/ 398 w 2312"/>
                <a:gd name="T7" fmla="*/ 106 h 1814"/>
                <a:gd name="T8" fmla="*/ 482 w 2312"/>
                <a:gd name="T9" fmla="*/ 148 h 1814"/>
                <a:gd name="T10" fmla="*/ 572 w 2312"/>
                <a:gd name="T11" fmla="*/ 238 h 1814"/>
                <a:gd name="T12" fmla="*/ 596 w 2312"/>
                <a:gd name="T13" fmla="*/ 118 h 1814"/>
                <a:gd name="T14" fmla="*/ 692 w 2312"/>
                <a:gd name="T15" fmla="*/ 316 h 1814"/>
                <a:gd name="T16" fmla="*/ 710 w 2312"/>
                <a:gd name="T17" fmla="*/ 256 h 1814"/>
                <a:gd name="T18" fmla="*/ 866 w 2312"/>
                <a:gd name="T19" fmla="*/ 484 h 1814"/>
                <a:gd name="T20" fmla="*/ 926 w 2312"/>
                <a:gd name="T21" fmla="*/ 394 h 1814"/>
                <a:gd name="T22" fmla="*/ 980 w 2312"/>
                <a:gd name="T23" fmla="*/ 364 h 1814"/>
                <a:gd name="T24" fmla="*/ 1040 w 2312"/>
                <a:gd name="T25" fmla="*/ 358 h 1814"/>
                <a:gd name="T26" fmla="*/ 1100 w 2312"/>
                <a:gd name="T27" fmla="*/ 400 h 1814"/>
                <a:gd name="T28" fmla="*/ 1130 w 2312"/>
                <a:gd name="T29" fmla="*/ 466 h 1814"/>
                <a:gd name="T30" fmla="*/ 1166 w 2312"/>
                <a:gd name="T31" fmla="*/ 520 h 1814"/>
                <a:gd name="T32" fmla="*/ 1172 w 2312"/>
                <a:gd name="T33" fmla="*/ 580 h 1814"/>
                <a:gd name="T34" fmla="*/ 1172 w 2312"/>
                <a:gd name="T35" fmla="*/ 646 h 1814"/>
                <a:gd name="T36" fmla="*/ 1190 w 2312"/>
                <a:gd name="T37" fmla="*/ 700 h 1814"/>
                <a:gd name="T38" fmla="*/ 1208 w 2312"/>
                <a:gd name="T39" fmla="*/ 760 h 1814"/>
                <a:gd name="T40" fmla="*/ 1220 w 2312"/>
                <a:gd name="T41" fmla="*/ 796 h 1814"/>
                <a:gd name="T42" fmla="*/ 1262 w 2312"/>
                <a:gd name="T43" fmla="*/ 838 h 1814"/>
                <a:gd name="T44" fmla="*/ 1622 w 2312"/>
                <a:gd name="T45" fmla="*/ 1090 h 1814"/>
                <a:gd name="T46" fmla="*/ 1976 w 2312"/>
                <a:gd name="T47" fmla="*/ 1288 h 1814"/>
                <a:gd name="T48" fmla="*/ 2048 w 2312"/>
                <a:gd name="T49" fmla="*/ 1330 h 1814"/>
                <a:gd name="T50" fmla="*/ 2096 w 2312"/>
                <a:gd name="T51" fmla="*/ 1348 h 1814"/>
                <a:gd name="T52" fmla="*/ 2114 w 2312"/>
                <a:gd name="T53" fmla="*/ 1294 h 1814"/>
                <a:gd name="T54" fmla="*/ 2150 w 2312"/>
                <a:gd name="T55" fmla="*/ 1264 h 1814"/>
                <a:gd name="T56" fmla="*/ 2162 w 2312"/>
                <a:gd name="T57" fmla="*/ 1102 h 1814"/>
                <a:gd name="T58" fmla="*/ 2186 w 2312"/>
                <a:gd name="T59" fmla="*/ 958 h 1814"/>
                <a:gd name="T60" fmla="*/ 2204 w 2312"/>
                <a:gd name="T61" fmla="*/ 868 h 1814"/>
                <a:gd name="T62" fmla="*/ 2234 w 2312"/>
                <a:gd name="T63" fmla="*/ 814 h 1814"/>
                <a:gd name="T64" fmla="*/ 2270 w 2312"/>
                <a:gd name="T65" fmla="*/ 760 h 1814"/>
                <a:gd name="T66" fmla="*/ 2312 w 2312"/>
                <a:gd name="T67" fmla="*/ 730 h 18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312" h="1814">
                  <a:moveTo>
                    <a:pt x="26" y="1708"/>
                  </a:moveTo>
                  <a:cubicBezTo>
                    <a:pt x="31" y="1685"/>
                    <a:pt x="0" y="1814"/>
                    <a:pt x="56" y="1570"/>
                  </a:cubicBezTo>
                  <a:cubicBezTo>
                    <a:pt x="112" y="1326"/>
                    <a:pt x="305" y="488"/>
                    <a:pt x="362" y="244"/>
                  </a:cubicBezTo>
                  <a:cubicBezTo>
                    <a:pt x="419" y="0"/>
                    <a:pt x="378" y="122"/>
                    <a:pt x="398" y="106"/>
                  </a:cubicBezTo>
                  <a:cubicBezTo>
                    <a:pt x="418" y="90"/>
                    <a:pt x="453" y="126"/>
                    <a:pt x="482" y="148"/>
                  </a:cubicBezTo>
                  <a:cubicBezTo>
                    <a:pt x="511" y="170"/>
                    <a:pt x="553" y="243"/>
                    <a:pt x="572" y="238"/>
                  </a:cubicBezTo>
                  <a:cubicBezTo>
                    <a:pt x="591" y="233"/>
                    <a:pt x="576" y="105"/>
                    <a:pt x="596" y="118"/>
                  </a:cubicBezTo>
                  <a:cubicBezTo>
                    <a:pt x="616" y="131"/>
                    <a:pt x="673" y="293"/>
                    <a:pt x="692" y="316"/>
                  </a:cubicBezTo>
                  <a:cubicBezTo>
                    <a:pt x="711" y="339"/>
                    <a:pt x="681" y="228"/>
                    <a:pt x="710" y="256"/>
                  </a:cubicBezTo>
                  <a:cubicBezTo>
                    <a:pt x="739" y="284"/>
                    <a:pt x="830" y="461"/>
                    <a:pt x="866" y="484"/>
                  </a:cubicBezTo>
                  <a:cubicBezTo>
                    <a:pt x="902" y="507"/>
                    <a:pt x="907" y="414"/>
                    <a:pt x="926" y="394"/>
                  </a:cubicBezTo>
                  <a:cubicBezTo>
                    <a:pt x="945" y="374"/>
                    <a:pt x="961" y="370"/>
                    <a:pt x="980" y="364"/>
                  </a:cubicBezTo>
                  <a:cubicBezTo>
                    <a:pt x="999" y="358"/>
                    <a:pt x="1020" y="352"/>
                    <a:pt x="1040" y="358"/>
                  </a:cubicBezTo>
                  <a:cubicBezTo>
                    <a:pt x="1060" y="364"/>
                    <a:pt x="1085" y="382"/>
                    <a:pt x="1100" y="400"/>
                  </a:cubicBezTo>
                  <a:cubicBezTo>
                    <a:pt x="1115" y="418"/>
                    <a:pt x="1119" y="446"/>
                    <a:pt x="1130" y="466"/>
                  </a:cubicBezTo>
                  <a:cubicBezTo>
                    <a:pt x="1141" y="486"/>
                    <a:pt x="1159" y="501"/>
                    <a:pt x="1166" y="520"/>
                  </a:cubicBezTo>
                  <a:cubicBezTo>
                    <a:pt x="1173" y="539"/>
                    <a:pt x="1171" y="559"/>
                    <a:pt x="1172" y="580"/>
                  </a:cubicBezTo>
                  <a:cubicBezTo>
                    <a:pt x="1173" y="601"/>
                    <a:pt x="1169" y="626"/>
                    <a:pt x="1172" y="646"/>
                  </a:cubicBezTo>
                  <a:cubicBezTo>
                    <a:pt x="1175" y="666"/>
                    <a:pt x="1184" y="681"/>
                    <a:pt x="1190" y="700"/>
                  </a:cubicBezTo>
                  <a:cubicBezTo>
                    <a:pt x="1196" y="719"/>
                    <a:pt x="1203" y="744"/>
                    <a:pt x="1208" y="760"/>
                  </a:cubicBezTo>
                  <a:cubicBezTo>
                    <a:pt x="1213" y="776"/>
                    <a:pt x="1211" y="783"/>
                    <a:pt x="1220" y="796"/>
                  </a:cubicBezTo>
                  <a:cubicBezTo>
                    <a:pt x="1229" y="809"/>
                    <a:pt x="1195" y="789"/>
                    <a:pt x="1262" y="838"/>
                  </a:cubicBezTo>
                  <a:cubicBezTo>
                    <a:pt x="1329" y="887"/>
                    <a:pt x="1503" y="1015"/>
                    <a:pt x="1622" y="1090"/>
                  </a:cubicBezTo>
                  <a:cubicBezTo>
                    <a:pt x="1741" y="1165"/>
                    <a:pt x="1905" y="1248"/>
                    <a:pt x="1976" y="1288"/>
                  </a:cubicBezTo>
                  <a:cubicBezTo>
                    <a:pt x="2047" y="1328"/>
                    <a:pt x="2028" y="1320"/>
                    <a:pt x="2048" y="1330"/>
                  </a:cubicBezTo>
                  <a:cubicBezTo>
                    <a:pt x="2068" y="1340"/>
                    <a:pt x="2085" y="1354"/>
                    <a:pt x="2096" y="1348"/>
                  </a:cubicBezTo>
                  <a:cubicBezTo>
                    <a:pt x="2107" y="1342"/>
                    <a:pt x="2105" y="1308"/>
                    <a:pt x="2114" y="1294"/>
                  </a:cubicBezTo>
                  <a:cubicBezTo>
                    <a:pt x="2123" y="1280"/>
                    <a:pt x="2142" y="1296"/>
                    <a:pt x="2150" y="1264"/>
                  </a:cubicBezTo>
                  <a:cubicBezTo>
                    <a:pt x="2158" y="1232"/>
                    <a:pt x="2156" y="1153"/>
                    <a:pt x="2162" y="1102"/>
                  </a:cubicBezTo>
                  <a:cubicBezTo>
                    <a:pt x="2168" y="1051"/>
                    <a:pt x="2179" y="997"/>
                    <a:pt x="2186" y="958"/>
                  </a:cubicBezTo>
                  <a:cubicBezTo>
                    <a:pt x="2193" y="919"/>
                    <a:pt x="2196" y="892"/>
                    <a:pt x="2204" y="868"/>
                  </a:cubicBezTo>
                  <a:cubicBezTo>
                    <a:pt x="2212" y="844"/>
                    <a:pt x="2223" y="832"/>
                    <a:pt x="2234" y="814"/>
                  </a:cubicBezTo>
                  <a:cubicBezTo>
                    <a:pt x="2245" y="796"/>
                    <a:pt x="2257" y="774"/>
                    <a:pt x="2270" y="760"/>
                  </a:cubicBezTo>
                  <a:cubicBezTo>
                    <a:pt x="2283" y="746"/>
                    <a:pt x="2308" y="735"/>
                    <a:pt x="2312" y="730"/>
                  </a:cubicBezTo>
                </a:path>
              </a:pathLst>
            </a:custGeom>
            <a:noFill/>
            <a:ln w="38100" cap="flat" cmpd="sng">
              <a:solidFill>
                <a:srgbClr val="FFFF00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87007" name="Line 95"/>
            <p:cNvSpPr>
              <a:spLocks noChangeShapeType="1"/>
            </p:cNvSpPr>
            <p:nvPr/>
          </p:nvSpPr>
          <p:spPr bwMode="auto">
            <a:xfrm flipH="1">
              <a:off x="2571" y="3319"/>
              <a:ext cx="153" cy="152"/>
            </a:xfrm>
            <a:prstGeom prst="line">
              <a:avLst/>
            </a:prstGeom>
            <a:noFill/>
            <a:ln w="28575">
              <a:solidFill>
                <a:srgbClr val="FFFF00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87008" name="Text Box 96"/>
            <p:cNvSpPr txBox="1">
              <a:spLocks noChangeArrowheads="1"/>
            </p:cNvSpPr>
            <p:nvPr/>
          </p:nvSpPr>
          <p:spPr bwMode="auto">
            <a:xfrm>
              <a:off x="1799" y="3447"/>
              <a:ext cx="1148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r" eaLnBrk="0" hangingPunct="0"/>
              <a:r>
                <a:rPr lang="de-DE" sz="1800">
                  <a:solidFill>
                    <a:srgbClr val="FFFF00"/>
                  </a:solidFill>
                  <a:latin typeface="Arial" charset="0"/>
                </a:rPr>
                <a:t>Sy2 SED</a:t>
              </a:r>
            </a:p>
            <a:p>
              <a:pPr algn="r" eaLnBrk="0" hangingPunct="0"/>
              <a:r>
                <a:rPr lang="de-DE" sz="1800">
                  <a:solidFill>
                    <a:srgbClr val="FFFF00"/>
                  </a:solidFill>
                  <a:latin typeface="Arial" charset="0"/>
                </a:rPr>
                <a:t>(Sturm et al. 06)</a:t>
              </a: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3419872" y="1095127"/>
            <a:ext cx="49427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AGN make about 10% of the CIB</a:t>
            </a:r>
          </a:p>
          <a:p>
            <a:r>
              <a:rPr lang="en-US" dirty="0"/>
              <a:t> </a:t>
            </a:r>
            <a:r>
              <a:rPr lang="en-US" dirty="0" smtClean="0"/>
              <a:t>                          90% of the XRB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059684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69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869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6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869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70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0870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69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20869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6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20869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70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20870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69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20869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6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20869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2000"/>
                                        <p:tgtEl>
                                          <p:spTgt spid="20869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86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2000"/>
                                        <p:tgtEl>
                                          <p:spTgt spid="20869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86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6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20869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69" b="79177" l="32526" r="86159"/>
                    </a14:imgEffect>
                  </a14:imgLayer>
                </a14:imgProps>
              </a:ext>
            </a:extLst>
          </a:blip>
          <a:srcRect l="31281" t="6716" r="11332" b="18535"/>
          <a:stretch/>
        </p:blipFill>
        <p:spPr>
          <a:xfrm rot="17882347">
            <a:off x="5567272" y="319365"/>
            <a:ext cx="572245" cy="1003276"/>
          </a:xfrm>
          <a:prstGeom prst="rect">
            <a:avLst/>
          </a:prstGeom>
        </p:spPr>
      </p:pic>
      <p:sp>
        <p:nvSpPr>
          <p:cNvPr id="40962" name="Line 60"/>
          <p:cNvSpPr>
            <a:spLocks noChangeShapeType="1"/>
          </p:cNvSpPr>
          <p:nvPr/>
        </p:nvSpPr>
        <p:spPr bwMode="auto">
          <a:xfrm>
            <a:off x="3452961" y="6248400"/>
            <a:ext cx="1919288" cy="0"/>
          </a:xfrm>
          <a:prstGeom prst="line">
            <a:avLst/>
          </a:prstGeom>
          <a:noFill/>
          <a:ln w="28575">
            <a:solidFill>
              <a:schemeClr val="bg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40963" name="Group 53"/>
          <p:cNvGrpSpPr>
            <a:grpSpLocks/>
          </p:cNvGrpSpPr>
          <p:nvPr/>
        </p:nvGrpSpPr>
        <p:grpSpPr bwMode="auto">
          <a:xfrm>
            <a:off x="1474936" y="1376363"/>
            <a:ext cx="6121400" cy="4614862"/>
            <a:chOff x="970" y="778"/>
            <a:chExt cx="3856" cy="2907"/>
          </a:xfrm>
        </p:grpSpPr>
        <p:pic>
          <p:nvPicPr>
            <p:cNvPr id="41006" name="Picture 48" descr="xrb"/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1" t="847" r="2277" b="677"/>
            <a:stretch>
              <a:fillRect/>
            </a:stretch>
          </p:blipFill>
          <p:spPr bwMode="auto">
            <a:xfrm>
              <a:off x="970" y="778"/>
              <a:ext cx="3856" cy="29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1007" name="Freeform 51"/>
            <p:cNvSpPr>
              <a:spLocks/>
            </p:cNvSpPr>
            <p:nvPr/>
          </p:nvSpPr>
          <p:spPr bwMode="auto">
            <a:xfrm>
              <a:off x="3432" y="1240"/>
              <a:ext cx="644" cy="568"/>
            </a:xfrm>
            <a:custGeom>
              <a:avLst/>
              <a:gdLst>
                <a:gd name="T0" fmla="*/ 644 w 644"/>
                <a:gd name="T1" fmla="*/ 544 h 568"/>
                <a:gd name="T2" fmla="*/ 532 w 644"/>
                <a:gd name="T3" fmla="*/ 368 h 568"/>
                <a:gd name="T4" fmla="*/ 392 w 644"/>
                <a:gd name="T5" fmla="*/ 172 h 568"/>
                <a:gd name="T6" fmla="*/ 236 w 644"/>
                <a:gd name="T7" fmla="*/ 28 h 568"/>
                <a:gd name="T8" fmla="*/ 136 w 644"/>
                <a:gd name="T9" fmla="*/ 0 h 568"/>
                <a:gd name="T10" fmla="*/ 60 w 644"/>
                <a:gd name="T11" fmla="*/ 12 h 568"/>
                <a:gd name="T12" fmla="*/ 0 w 644"/>
                <a:gd name="T13" fmla="*/ 28 h 568"/>
                <a:gd name="T14" fmla="*/ 0 w 644"/>
                <a:gd name="T15" fmla="*/ 188 h 568"/>
                <a:gd name="T16" fmla="*/ 132 w 644"/>
                <a:gd name="T17" fmla="*/ 168 h 568"/>
                <a:gd name="T18" fmla="*/ 292 w 644"/>
                <a:gd name="T19" fmla="*/ 208 h 568"/>
                <a:gd name="T20" fmla="*/ 392 w 644"/>
                <a:gd name="T21" fmla="*/ 292 h 568"/>
                <a:gd name="T22" fmla="*/ 536 w 644"/>
                <a:gd name="T23" fmla="*/ 448 h 568"/>
                <a:gd name="T24" fmla="*/ 632 w 644"/>
                <a:gd name="T25" fmla="*/ 568 h 56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644"/>
                <a:gd name="T40" fmla="*/ 0 h 568"/>
                <a:gd name="T41" fmla="*/ 644 w 644"/>
                <a:gd name="T42" fmla="*/ 568 h 568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644" h="568">
                  <a:moveTo>
                    <a:pt x="644" y="544"/>
                  </a:moveTo>
                  <a:lnTo>
                    <a:pt x="532" y="368"/>
                  </a:lnTo>
                  <a:lnTo>
                    <a:pt x="392" y="172"/>
                  </a:lnTo>
                  <a:lnTo>
                    <a:pt x="236" y="28"/>
                  </a:lnTo>
                  <a:lnTo>
                    <a:pt x="136" y="0"/>
                  </a:lnTo>
                  <a:lnTo>
                    <a:pt x="60" y="12"/>
                  </a:lnTo>
                  <a:lnTo>
                    <a:pt x="0" y="28"/>
                  </a:lnTo>
                  <a:lnTo>
                    <a:pt x="0" y="188"/>
                  </a:lnTo>
                  <a:lnTo>
                    <a:pt x="132" y="168"/>
                  </a:lnTo>
                  <a:lnTo>
                    <a:pt x="292" y="208"/>
                  </a:lnTo>
                  <a:lnTo>
                    <a:pt x="392" y="292"/>
                  </a:lnTo>
                  <a:lnTo>
                    <a:pt x="536" y="448"/>
                  </a:lnTo>
                  <a:lnTo>
                    <a:pt x="632" y="568"/>
                  </a:lnTo>
                </a:path>
              </a:pathLst>
            </a:custGeom>
            <a:solidFill>
              <a:srgbClr val="B77B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08" name="Text Box 52"/>
            <p:cNvSpPr txBox="1">
              <a:spLocks noChangeArrowheads="1"/>
            </p:cNvSpPr>
            <p:nvPr/>
          </p:nvSpPr>
          <p:spPr bwMode="auto">
            <a:xfrm>
              <a:off x="1436" y="1765"/>
              <a:ext cx="496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GB" sz="1000">
                  <a:solidFill>
                    <a:srgbClr val="D78731"/>
                  </a:solidFill>
                  <a:latin typeface="Times New Roman" charset="0"/>
                </a:rPr>
                <a:t>BAT Ajello</a:t>
              </a:r>
            </a:p>
          </p:txBody>
        </p:sp>
      </p:grpSp>
      <p:sp>
        <p:nvSpPr>
          <p:cNvPr id="40964" name="Freeform 42"/>
          <p:cNvSpPr>
            <a:spLocks/>
          </p:cNvSpPr>
          <p:nvPr/>
        </p:nvSpPr>
        <p:spPr bwMode="auto">
          <a:xfrm>
            <a:off x="2205186" y="2455863"/>
            <a:ext cx="5035550" cy="2922587"/>
          </a:xfrm>
          <a:custGeom>
            <a:avLst/>
            <a:gdLst>
              <a:gd name="T0" fmla="*/ 0 w 3172"/>
              <a:gd name="T1" fmla="*/ 2147483647 h 1841"/>
              <a:gd name="T2" fmla="*/ 2147483647 w 3172"/>
              <a:gd name="T3" fmla="*/ 2147483647 h 1841"/>
              <a:gd name="T4" fmla="*/ 2147483647 w 3172"/>
              <a:gd name="T5" fmla="*/ 2147483647 h 1841"/>
              <a:gd name="T6" fmla="*/ 2147483647 w 3172"/>
              <a:gd name="T7" fmla="*/ 2147483647 h 1841"/>
              <a:gd name="T8" fmla="*/ 2147483647 w 3172"/>
              <a:gd name="T9" fmla="*/ 2147483647 h 1841"/>
              <a:gd name="T10" fmla="*/ 2147483647 w 3172"/>
              <a:gd name="T11" fmla="*/ 2147483647 h 1841"/>
              <a:gd name="T12" fmla="*/ 2147483647 w 3172"/>
              <a:gd name="T13" fmla="*/ 2147483647 h 1841"/>
              <a:gd name="T14" fmla="*/ 2147483647 w 3172"/>
              <a:gd name="T15" fmla="*/ 2147483647 h 1841"/>
              <a:gd name="T16" fmla="*/ 2147483647 w 3172"/>
              <a:gd name="T17" fmla="*/ 2147483647 h 1841"/>
              <a:gd name="T18" fmla="*/ 2147483647 w 3172"/>
              <a:gd name="T19" fmla="*/ 2147483647 h 1841"/>
              <a:gd name="T20" fmla="*/ 2147483647 w 3172"/>
              <a:gd name="T21" fmla="*/ 2147483647 h 1841"/>
              <a:gd name="T22" fmla="*/ 2147483647 w 3172"/>
              <a:gd name="T23" fmla="*/ 2147483647 h 1841"/>
              <a:gd name="T24" fmla="*/ 2147483647 w 3172"/>
              <a:gd name="T25" fmla="*/ 2147483647 h 1841"/>
              <a:gd name="T26" fmla="*/ 2147483647 w 3172"/>
              <a:gd name="T27" fmla="*/ 2147483647 h 1841"/>
              <a:gd name="T28" fmla="*/ 2147483647 w 3172"/>
              <a:gd name="T29" fmla="*/ 2147483647 h 1841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3172"/>
              <a:gd name="T46" fmla="*/ 0 h 1841"/>
              <a:gd name="T47" fmla="*/ 3172 w 3172"/>
              <a:gd name="T48" fmla="*/ 1841 h 1841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3172" h="1841">
                <a:moveTo>
                  <a:pt x="0" y="1349"/>
                </a:moveTo>
                <a:cubicBezTo>
                  <a:pt x="78" y="1338"/>
                  <a:pt x="318" y="1328"/>
                  <a:pt x="468" y="1281"/>
                </a:cubicBezTo>
                <a:cubicBezTo>
                  <a:pt x="618" y="1234"/>
                  <a:pt x="777" y="1164"/>
                  <a:pt x="904" y="1069"/>
                </a:cubicBezTo>
                <a:cubicBezTo>
                  <a:pt x="1031" y="974"/>
                  <a:pt x="1143" y="802"/>
                  <a:pt x="1228" y="713"/>
                </a:cubicBezTo>
                <a:cubicBezTo>
                  <a:pt x="1313" y="624"/>
                  <a:pt x="1345" y="604"/>
                  <a:pt x="1412" y="537"/>
                </a:cubicBezTo>
                <a:cubicBezTo>
                  <a:pt x="1479" y="470"/>
                  <a:pt x="1570" y="369"/>
                  <a:pt x="1628" y="309"/>
                </a:cubicBezTo>
                <a:cubicBezTo>
                  <a:pt x="1686" y="249"/>
                  <a:pt x="1707" y="223"/>
                  <a:pt x="1760" y="177"/>
                </a:cubicBezTo>
                <a:cubicBezTo>
                  <a:pt x="1813" y="131"/>
                  <a:pt x="1869" y="58"/>
                  <a:pt x="1944" y="31"/>
                </a:cubicBezTo>
                <a:cubicBezTo>
                  <a:pt x="2019" y="4"/>
                  <a:pt x="2134" y="0"/>
                  <a:pt x="2212" y="17"/>
                </a:cubicBezTo>
                <a:cubicBezTo>
                  <a:pt x="2290" y="34"/>
                  <a:pt x="2347" y="83"/>
                  <a:pt x="2412" y="133"/>
                </a:cubicBezTo>
                <a:cubicBezTo>
                  <a:pt x="2477" y="183"/>
                  <a:pt x="2547" y="245"/>
                  <a:pt x="2604" y="317"/>
                </a:cubicBezTo>
                <a:cubicBezTo>
                  <a:pt x="2661" y="389"/>
                  <a:pt x="2709" y="485"/>
                  <a:pt x="2752" y="565"/>
                </a:cubicBezTo>
                <a:cubicBezTo>
                  <a:pt x="2795" y="645"/>
                  <a:pt x="2821" y="709"/>
                  <a:pt x="2860" y="801"/>
                </a:cubicBezTo>
                <a:cubicBezTo>
                  <a:pt x="2899" y="893"/>
                  <a:pt x="2932" y="944"/>
                  <a:pt x="2984" y="1117"/>
                </a:cubicBezTo>
                <a:cubicBezTo>
                  <a:pt x="3036" y="1290"/>
                  <a:pt x="3133" y="1690"/>
                  <a:pt x="3172" y="1841"/>
                </a:cubicBezTo>
              </a:path>
            </a:pathLst>
          </a:custGeom>
          <a:noFill/>
          <a:ln w="38100">
            <a:solidFill>
              <a:srgbClr val="66FF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40965" name="Group 30"/>
          <p:cNvGrpSpPr>
            <a:grpSpLocks/>
          </p:cNvGrpSpPr>
          <p:nvPr/>
        </p:nvGrpSpPr>
        <p:grpSpPr bwMode="auto">
          <a:xfrm>
            <a:off x="3676799" y="5848350"/>
            <a:ext cx="1295400" cy="1000125"/>
            <a:chOff x="296" y="2504"/>
            <a:chExt cx="816" cy="630"/>
          </a:xfrm>
        </p:grpSpPr>
        <p:pic>
          <p:nvPicPr>
            <p:cNvPr id="41003" name="Picture 21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870143">
              <a:off x="296" y="2504"/>
              <a:ext cx="816" cy="6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004" name="Picture 20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0" y="2705"/>
              <a:ext cx="186" cy="1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1005" name="Freeform 24"/>
            <p:cNvSpPr>
              <a:spLocks/>
            </p:cNvSpPr>
            <p:nvPr/>
          </p:nvSpPr>
          <p:spPr bwMode="auto">
            <a:xfrm>
              <a:off x="654" y="2791"/>
              <a:ext cx="85" cy="41"/>
            </a:xfrm>
            <a:custGeom>
              <a:avLst/>
              <a:gdLst>
                <a:gd name="T0" fmla="*/ 0 w 85"/>
                <a:gd name="T1" fmla="*/ 0 h 41"/>
                <a:gd name="T2" fmla="*/ 34 w 85"/>
                <a:gd name="T3" fmla="*/ 13 h 41"/>
                <a:gd name="T4" fmla="*/ 85 w 85"/>
                <a:gd name="T5" fmla="*/ 22 h 41"/>
                <a:gd name="T6" fmla="*/ 50 w 85"/>
                <a:gd name="T7" fmla="*/ 41 h 41"/>
                <a:gd name="T8" fmla="*/ 2 w 85"/>
                <a:gd name="T9" fmla="*/ 30 h 4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5"/>
                <a:gd name="T16" fmla="*/ 0 h 41"/>
                <a:gd name="T17" fmla="*/ 85 w 85"/>
                <a:gd name="T18" fmla="*/ 41 h 4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5" h="41">
                  <a:moveTo>
                    <a:pt x="0" y="0"/>
                  </a:moveTo>
                  <a:lnTo>
                    <a:pt x="34" y="13"/>
                  </a:lnTo>
                  <a:lnTo>
                    <a:pt x="85" y="22"/>
                  </a:lnTo>
                  <a:lnTo>
                    <a:pt x="50" y="41"/>
                  </a:lnTo>
                  <a:lnTo>
                    <a:pt x="2" y="30"/>
                  </a:lnTo>
                </a:path>
              </a:pathLst>
            </a:custGeom>
            <a:solidFill>
              <a:srgbClr val="FF15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0966" name="Group 31"/>
          <p:cNvGrpSpPr>
            <a:grpSpLocks/>
          </p:cNvGrpSpPr>
          <p:nvPr/>
        </p:nvGrpSpPr>
        <p:grpSpPr bwMode="auto">
          <a:xfrm>
            <a:off x="5004520" y="5602288"/>
            <a:ext cx="1589087" cy="1579562"/>
            <a:chOff x="1511" y="2173"/>
            <a:chExt cx="1001" cy="995"/>
          </a:xfrm>
        </p:grpSpPr>
        <p:pic>
          <p:nvPicPr>
            <p:cNvPr id="40999" name="Picture 25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383249">
              <a:off x="1511" y="2173"/>
              <a:ext cx="1001" cy="9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41000" name="Group 29"/>
            <p:cNvGrpSpPr>
              <a:grpSpLocks/>
            </p:cNvGrpSpPr>
            <p:nvPr/>
          </p:nvGrpSpPr>
          <p:grpSpPr bwMode="auto">
            <a:xfrm>
              <a:off x="1938" y="2558"/>
              <a:ext cx="186" cy="159"/>
              <a:chOff x="1938" y="2552"/>
              <a:chExt cx="186" cy="159"/>
            </a:xfrm>
          </p:grpSpPr>
          <p:pic>
            <p:nvPicPr>
              <p:cNvPr id="41001" name="Picture 26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38" y="2552"/>
                <a:ext cx="186" cy="15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1002" name="Freeform 27"/>
              <p:cNvSpPr>
                <a:spLocks/>
              </p:cNvSpPr>
              <p:nvPr/>
            </p:nvSpPr>
            <p:spPr bwMode="auto">
              <a:xfrm>
                <a:off x="1951" y="2636"/>
                <a:ext cx="100" cy="47"/>
              </a:xfrm>
              <a:custGeom>
                <a:avLst/>
                <a:gdLst>
                  <a:gd name="T0" fmla="*/ 0 w 100"/>
                  <a:gd name="T1" fmla="*/ 0 h 47"/>
                  <a:gd name="T2" fmla="*/ 51 w 100"/>
                  <a:gd name="T3" fmla="*/ 13 h 47"/>
                  <a:gd name="T4" fmla="*/ 100 w 100"/>
                  <a:gd name="T5" fmla="*/ 11 h 47"/>
                  <a:gd name="T6" fmla="*/ 68 w 100"/>
                  <a:gd name="T7" fmla="*/ 47 h 47"/>
                  <a:gd name="T8" fmla="*/ 14 w 100"/>
                  <a:gd name="T9" fmla="*/ 41 h 4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0"/>
                  <a:gd name="T16" fmla="*/ 0 h 47"/>
                  <a:gd name="T17" fmla="*/ 100 w 100"/>
                  <a:gd name="T18" fmla="*/ 47 h 4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0" h="47">
                    <a:moveTo>
                      <a:pt x="0" y="0"/>
                    </a:moveTo>
                    <a:lnTo>
                      <a:pt x="51" y="13"/>
                    </a:lnTo>
                    <a:lnTo>
                      <a:pt x="100" y="11"/>
                    </a:lnTo>
                    <a:lnTo>
                      <a:pt x="68" y="47"/>
                    </a:lnTo>
                    <a:lnTo>
                      <a:pt x="14" y="41"/>
                    </a:lnTo>
                  </a:path>
                </a:pathLst>
              </a:custGeom>
              <a:solidFill>
                <a:srgbClr val="FF151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857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40967" name="Group 32"/>
          <p:cNvGrpSpPr>
            <a:grpSpLocks/>
          </p:cNvGrpSpPr>
          <p:nvPr/>
        </p:nvGrpSpPr>
        <p:grpSpPr bwMode="auto">
          <a:xfrm rot="-2825182">
            <a:off x="2475633" y="5854700"/>
            <a:ext cx="1295400" cy="1000125"/>
            <a:chOff x="296" y="2504"/>
            <a:chExt cx="816" cy="630"/>
          </a:xfrm>
        </p:grpSpPr>
        <p:pic>
          <p:nvPicPr>
            <p:cNvPr id="40996" name="Picture 3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870143">
              <a:off x="296" y="2504"/>
              <a:ext cx="816" cy="6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997" name="Picture 34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0" y="2705"/>
              <a:ext cx="186" cy="1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0998" name="Freeform 35"/>
            <p:cNvSpPr>
              <a:spLocks/>
            </p:cNvSpPr>
            <p:nvPr/>
          </p:nvSpPr>
          <p:spPr bwMode="auto">
            <a:xfrm>
              <a:off x="654" y="2791"/>
              <a:ext cx="85" cy="41"/>
            </a:xfrm>
            <a:custGeom>
              <a:avLst/>
              <a:gdLst>
                <a:gd name="T0" fmla="*/ 0 w 85"/>
                <a:gd name="T1" fmla="*/ 0 h 41"/>
                <a:gd name="T2" fmla="*/ 34 w 85"/>
                <a:gd name="T3" fmla="*/ 13 h 41"/>
                <a:gd name="T4" fmla="*/ 85 w 85"/>
                <a:gd name="T5" fmla="*/ 22 h 41"/>
                <a:gd name="T6" fmla="*/ 50 w 85"/>
                <a:gd name="T7" fmla="*/ 41 h 41"/>
                <a:gd name="T8" fmla="*/ 2 w 85"/>
                <a:gd name="T9" fmla="*/ 30 h 4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5"/>
                <a:gd name="T16" fmla="*/ 0 h 41"/>
                <a:gd name="T17" fmla="*/ 85 w 85"/>
                <a:gd name="T18" fmla="*/ 41 h 4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5" h="41">
                  <a:moveTo>
                    <a:pt x="0" y="0"/>
                  </a:moveTo>
                  <a:lnTo>
                    <a:pt x="34" y="13"/>
                  </a:lnTo>
                  <a:lnTo>
                    <a:pt x="85" y="22"/>
                  </a:lnTo>
                  <a:lnTo>
                    <a:pt x="50" y="41"/>
                  </a:lnTo>
                  <a:lnTo>
                    <a:pt x="2" y="30"/>
                  </a:lnTo>
                </a:path>
              </a:pathLst>
            </a:custGeom>
            <a:solidFill>
              <a:srgbClr val="FF15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0968" name="Text Box 37"/>
          <p:cNvSpPr txBox="1">
            <a:spLocks noChangeArrowheads="1"/>
          </p:cNvSpPr>
          <p:nvPr/>
        </p:nvSpPr>
        <p:spPr bwMode="auto">
          <a:xfrm>
            <a:off x="2451249" y="4835525"/>
            <a:ext cx="1443037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de-DE" sz="1800">
                <a:solidFill>
                  <a:srgbClr val="00CCFF"/>
                </a:solidFill>
              </a:rPr>
              <a:t>unobscured </a:t>
            </a:r>
          </a:p>
        </p:txBody>
      </p:sp>
      <p:sp>
        <p:nvSpPr>
          <p:cNvPr id="40969" name="Text Box 38"/>
          <p:cNvSpPr txBox="1">
            <a:spLocks noChangeArrowheads="1"/>
          </p:cNvSpPr>
          <p:nvPr/>
        </p:nvSpPr>
        <p:spPr bwMode="auto">
          <a:xfrm>
            <a:off x="3756174" y="4629150"/>
            <a:ext cx="11874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de-DE" sz="1800">
                <a:solidFill>
                  <a:srgbClr val="FFFF00"/>
                </a:solidFill>
              </a:rPr>
              <a:t>obscured </a:t>
            </a:r>
          </a:p>
          <a:p>
            <a:r>
              <a:rPr lang="de-DE" sz="1800">
                <a:solidFill>
                  <a:srgbClr val="FFFF00"/>
                </a:solidFill>
              </a:rPr>
              <a:t>C-thin</a:t>
            </a:r>
          </a:p>
        </p:txBody>
      </p:sp>
      <p:sp>
        <p:nvSpPr>
          <p:cNvPr id="40970" name="Text Box 39"/>
          <p:cNvSpPr txBox="1">
            <a:spLocks noChangeArrowheads="1"/>
          </p:cNvSpPr>
          <p:nvPr/>
        </p:nvSpPr>
        <p:spPr bwMode="auto">
          <a:xfrm>
            <a:off x="5076974" y="4446588"/>
            <a:ext cx="11874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de-DE" sz="1800">
                <a:solidFill>
                  <a:srgbClr val="FF1515"/>
                </a:solidFill>
              </a:rPr>
              <a:t>obscured </a:t>
            </a:r>
          </a:p>
          <a:p>
            <a:r>
              <a:rPr lang="de-DE" sz="1800">
                <a:solidFill>
                  <a:srgbClr val="FF1515"/>
                </a:solidFill>
              </a:rPr>
              <a:t>C-thick</a:t>
            </a:r>
          </a:p>
        </p:txBody>
      </p:sp>
      <p:sp>
        <p:nvSpPr>
          <p:cNvPr id="40971" name="Text Box 40"/>
          <p:cNvSpPr txBox="1">
            <a:spLocks noChangeArrowheads="1"/>
          </p:cNvSpPr>
          <p:nvPr/>
        </p:nvSpPr>
        <p:spPr bwMode="auto">
          <a:xfrm>
            <a:off x="6092974" y="2224088"/>
            <a:ext cx="6159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de-DE" sz="1800">
                <a:solidFill>
                  <a:srgbClr val="66FF33"/>
                </a:solidFill>
              </a:rPr>
              <a:t>total</a:t>
            </a:r>
          </a:p>
        </p:txBody>
      </p:sp>
      <p:sp>
        <p:nvSpPr>
          <p:cNvPr id="40972" name="Freeform 43"/>
          <p:cNvSpPr>
            <a:spLocks/>
          </p:cNvSpPr>
          <p:nvPr/>
        </p:nvSpPr>
        <p:spPr bwMode="auto">
          <a:xfrm>
            <a:off x="4757886" y="4006850"/>
            <a:ext cx="1981200" cy="1409700"/>
          </a:xfrm>
          <a:custGeom>
            <a:avLst/>
            <a:gdLst>
              <a:gd name="T0" fmla="*/ 0 w 1248"/>
              <a:gd name="T1" fmla="*/ 2147483647 h 888"/>
              <a:gd name="T2" fmla="*/ 2147483647 w 1248"/>
              <a:gd name="T3" fmla="*/ 2147483647 h 888"/>
              <a:gd name="T4" fmla="*/ 2147483647 w 1248"/>
              <a:gd name="T5" fmla="*/ 2147483647 h 888"/>
              <a:gd name="T6" fmla="*/ 2147483647 w 1248"/>
              <a:gd name="T7" fmla="*/ 2147483647 h 888"/>
              <a:gd name="T8" fmla="*/ 2147483647 w 1248"/>
              <a:gd name="T9" fmla="*/ 2147483647 h 888"/>
              <a:gd name="T10" fmla="*/ 2147483647 w 1248"/>
              <a:gd name="T11" fmla="*/ 2147483647 h 888"/>
              <a:gd name="T12" fmla="*/ 2147483647 w 1248"/>
              <a:gd name="T13" fmla="*/ 2147483647 h 888"/>
              <a:gd name="T14" fmla="*/ 2147483647 w 1248"/>
              <a:gd name="T15" fmla="*/ 2147483647 h 888"/>
              <a:gd name="T16" fmla="*/ 2147483647 w 1248"/>
              <a:gd name="T17" fmla="*/ 2147483647 h 888"/>
              <a:gd name="T18" fmla="*/ 2147483647 w 1248"/>
              <a:gd name="T19" fmla="*/ 2147483647 h 888"/>
              <a:gd name="T20" fmla="*/ 2147483647 w 1248"/>
              <a:gd name="T21" fmla="*/ 2147483647 h 888"/>
              <a:gd name="T22" fmla="*/ 2147483647 w 1248"/>
              <a:gd name="T23" fmla="*/ 2147483647 h 888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1248"/>
              <a:gd name="T37" fmla="*/ 0 h 888"/>
              <a:gd name="T38" fmla="*/ 1248 w 1248"/>
              <a:gd name="T39" fmla="*/ 888 h 888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1248" h="888">
                <a:moveTo>
                  <a:pt x="0" y="888"/>
                </a:moveTo>
                <a:cubicBezTo>
                  <a:pt x="8" y="855"/>
                  <a:pt x="28" y="763"/>
                  <a:pt x="48" y="688"/>
                </a:cubicBezTo>
                <a:cubicBezTo>
                  <a:pt x="68" y="613"/>
                  <a:pt x="93" y="514"/>
                  <a:pt x="120" y="436"/>
                </a:cubicBezTo>
                <a:cubicBezTo>
                  <a:pt x="147" y="358"/>
                  <a:pt x="179" y="281"/>
                  <a:pt x="212" y="220"/>
                </a:cubicBezTo>
                <a:cubicBezTo>
                  <a:pt x="245" y="159"/>
                  <a:pt x="277" y="104"/>
                  <a:pt x="320" y="68"/>
                </a:cubicBezTo>
                <a:cubicBezTo>
                  <a:pt x="363" y="32"/>
                  <a:pt x="419" y="4"/>
                  <a:pt x="472" y="2"/>
                </a:cubicBezTo>
                <a:cubicBezTo>
                  <a:pt x="525" y="0"/>
                  <a:pt x="576" y="16"/>
                  <a:pt x="638" y="56"/>
                </a:cubicBezTo>
                <a:cubicBezTo>
                  <a:pt x="700" y="96"/>
                  <a:pt x="786" y="181"/>
                  <a:pt x="844" y="240"/>
                </a:cubicBezTo>
                <a:cubicBezTo>
                  <a:pt x="902" y="299"/>
                  <a:pt x="939" y="351"/>
                  <a:pt x="984" y="412"/>
                </a:cubicBezTo>
                <a:cubicBezTo>
                  <a:pt x="1029" y="473"/>
                  <a:pt x="1082" y="552"/>
                  <a:pt x="1116" y="608"/>
                </a:cubicBezTo>
                <a:cubicBezTo>
                  <a:pt x="1150" y="664"/>
                  <a:pt x="1166" y="703"/>
                  <a:pt x="1188" y="748"/>
                </a:cubicBezTo>
                <a:cubicBezTo>
                  <a:pt x="1210" y="793"/>
                  <a:pt x="1236" y="853"/>
                  <a:pt x="1248" y="880"/>
                </a:cubicBezTo>
              </a:path>
            </a:pathLst>
          </a:custGeom>
          <a:noFill/>
          <a:ln w="28575">
            <a:solidFill>
              <a:srgbClr val="FF151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973" name="Freeform 55"/>
          <p:cNvSpPr>
            <a:spLocks/>
          </p:cNvSpPr>
          <p:nvPr/>
        </p:nvSpPr>
        <p:spPr bwMode="auto">
          <a:xfrm>
            <a:off x="2217886" y="2212975"/>
            <a:ext cx="5029200" cy="3165475"/>
          </a:xfrm>
          <a:custGeom>
            <a:avLst/>
            <a:gdLst>
              <a:gd name="T0" fmla="*/ 0 w 3168"/>
              <a:gd name="T1" fmla="*/ 2147483647 h 1994"/>
              <a:gd name="T2" fmla="*/ 2147483647 w 3168"/>
              <a:gd name="T3" fmla="*/ 2147483647 h 1994"/>
              <a:gd name="T4" fmla="*/ 2147483647 w 3168"/>
              <a:gd name="T5" fmla="*/ 2147483647 h 1994"/>
              <a:gd name="T6" fmla="*/ 2147483647 w 3168"/>
              <a:gd name="T7" fmla="*/ 2147483647 h 1994"/>
              <a:gd name="T8" fmla="*/ 2147483647 w 3168"/>
              <a:gd name="T9" fmla="*/ 2147483647 h 1994"/>
              <a:gd name="T10" fmla="*/ 2147483647 w 3168"/>
              <a:gd name="T11" fmla="*/ 2147483647 h 1994"/>
              <a:gd name="T12" fmla="*/ 2147483647 w 3168"/>
              <a:gd name="T13" fmla="*/ 2147483647 h 1994"/>
              <a:gd name="T14" fmla="*/ 2147483647 w 3168"/>
              <a:gd name="T15" fmla="*/ 2147483647 h 1994"/>
              <a:gd name="T16" fmla="*/ 2147483647 w 3168"/>
              <a:gd name="T17" fmla="*/ 2147483647 h 1994"/>
              <a:gd name="T18" fmla="*/ 2147483647 w 3168"/>
              <a:gd name="T19" fmla="*/ 2147483647 h 1994"/>
              <a:gd name="T20" fmla="*/ 2147483647 w 3168"/>
              <a:gd name="T21" fmla="*/ 2147483647 h 1994"/>
              <a:gd name="T22" fmla="*/ 2147483647 w 3168"/>
              <a:gd name="T23" fmla="*/ 2147483647 h 1994"/>
              <a:gd name="T24" fmla="*/ 2147483647 w 3168"/>
              <a:gd name="T25" fmla="*/ 2147483647 h 1994"/>
              <a:gd name="T26" fmla="*/ 2147483647 w 3168"/>
              <a:gd name="T27" fmla="*/ 2147483647 h 1994"/>
              <a:gd name="T28" fmla="*/ 2147483647 w 3168"/>
              <a:gd name="T29" fmla="*/ 2147483647 h 1994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3168"/>
              <a:gd name="T46" fmla="*/ 0 h 1994"/>
              <a:gd name="T47" fmla="*/ 3168 w 3168"/>
              <a:gd name="T48" fmla="*/ 1994 h 1994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3168" h="1994">
                <a:moveTo>
                  <a:pt x="0" y="1498"/>
                </a:moveTo>
                <a:cubicBezTo>
                  <a:pt x="81" y="1485"/>
                  <a:pt x="328" y="1471"/>
                  <a:pt x="484" y="1418"/>
                </a:cubicBezTo>
                <a:cubicBezTo>
                  <a:pt x="640" y="1365"/>
                  <a:pt x="803" y="1287"/>
                  <a:pt x="936" y="1182"/>
                </a:cubicBezTo>
                <a:cubicBezTo>
                  <a:pt x="1069" y="1077"/>
                  <a:pt x="1199" y="885"/>
                  <a:pt x="1284" y="786"/>
                </a:cubicBezTo>
                <a:cubicBezTo>
                  <a:pt x="1369" y="687"/>
                  <a:pt x="1387" y="661"/>
                  <a:pt x="1444" y="586"/>
                </a:cubicBezTo>
                <a:cubicBezTo>
                  <a:pt x="1501" y="511"/>
                  <a:pt x="1572" y="401"/>
                  <a:pt x="1624" y="336"/>
                </a:cubicBezTo>
                <a:cubicBezTo>
                  <a:pt x="1676" y="271"/>
                  <a:pt x="1703" y="242"/>
                  <a:pt x="1756" y="193"/>
                </a:cubicBezTo>
                <a:cubicBezTo>
                  <a:pt x="1809" y="143"/>
                  <a:pt x="1865" y="64"/>
                  <a:pt x="1940" y="35"/>
                </a:cubicBezTo>
                <a:cubicBezTo>
                  <a:pt x="2015" y="5"/>
                  <a:pt x="2130" y="0"/>
                  <a:pt x="2208" y="19"/>
                </a:cubicBezTo>
                <a:cubicBezTo>
                  <a:pt x="2286" y="38"/>
                  <a:pt x="2349" y="88"/>
                  <a:pt x="2410" y="148"/>
                </a:cubicBezTo>
                <a:cubicBezTo>
                  <a:pt x="2471" y="208"/>
                  <a:pt x="2523" y="297"/>
                  <a:pt x="2576" y="378"/>
                </a:cubicBezTo>
                <a:cubicBezTo>
                  <a:pt x="2629" y="459"/>
                  <a:pt x="2687" y="554"/>
                  <a:pt x="2730" y="635"/>
                </a:cubicBezTo>
                <a:cubicBezTo>
                  <a:pt x="2773" y="716"/>
                  <a:pt x="2794" y="771"/>
                  <a:pt x="2832" y="865"/>
                </a:cubicBezTo>
                <a:cubicBezTo>
                  <a:pt x="2870" y="959"/>
                  <a:pt x="2904" y="1014"/>
                  <a:pt x="2960" y="1202"/>
                </a:cubicBezTo>
                <a:cubicBezTo>
                  <a:pt x="3016" y="1390"/>
                  <a:pt x="3125" y="1829"/>
                  <a:pt x="3168" y="1994"/>
                </a:cubicBezTo>
              </a:path>
            </a:pathLst>
          </a:custGeom>
          <a:noFill/>
          <a:ln w="38100">
            <a:solidFill>
              <a:srgbClr val="66FF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974" name="Freeform 56"/>
          <p:cNvSpPr>
            <a:spLocks/>
          </p:cNvSpPr>
          <p:nvPr/>
        </p:nvSpPr>
        <p:spPr bwMode="auto">
          <a:xfrm>
            <a:off x="4757886" y="3136900"/>
            <a:ext cx="2025650" cy="2266950"/>
          </a:xfrm>
          <a:custGeom>
            <a:avLst/>
            <a:gdLst>
              <a:gd name="T0" fmla="*/ 0 w 1248"/>
              <a:gd name="T1" fmla="*/ 2147483647 h 888"/>
              <a:gd name="T2" fmla="*/ 2147483647 w 1248"/>
              <a:gd name="T3" fmla="*/ 2147483647 h 888"/>
              <a:gd name="T4" fmla="*/ 2147483647 w 1248"/>
              <a:gd name="T5" fmla="*/ 2147483647 h 888"/>
              <a:gd name="T6" fmla="*/ 2147483647 w 1248"/>
              <a:gd name="T7" fmla="*/ 2147483647 h 888"/>
              <a:gd name="T8" fmla="*/ 2147483647 w 1248"/>
              <a:gd name="T9" fmla="*/ 2147483647 h 888"/>
              <a:gd name="T10" fmla="*/ 2147483647 w 1248"/>
              <a:gd name="T11" fmla="*/ 2147483647 h 888"/>
              <a:gd name="T12" fmla="*/ 2147483647 w 1248"/>
              <a:gd name="T13" fmla="*/ 2147483647 h 888"/>
              <a:gd name="T14" fmla="*/ 2147483647 w 1248"/>
              <a:gd name="T15" fmla="*/ 2147483647 h 888"/>
              <a:gd name="T16" fmla="*/ 2147483647 w 1248"/>
              <a:gd name="T17" fmla="*/ 2147483647 h 888"/>
              <a:gd name="T18" fmla="*/ 2147483647 w 1248"/>
              <a:gd name="T19" fmla="*/ 2147483647 h 888"/>
              <a:gd name="T20" fmla="*/ 2147483647 w 1248"/>
              <a:gd name="T21" fmla="*/ 2147483647 h 888"/>
              <a:gd name="T22" fmla="*/ 2147483647 w 1248"/>
              <a:gd name="T23" fmla="*/ 2147483647 h 888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1248"/>
              <a:gd name="T37" fmla="*/ 0 h 888"/>
              <a:gd name="T38" fmla="*/ 1248 w 1248"/>
              <a:gd name="T39" fmla="*/ 888 h 888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1248" h="888">
                <a:moveTo>
                  <a:pt x="0" y="888"/>
                </a:moveTo>
                <a:cubicBezTo>
                  <a:pt x="8" y="855"/>
                  <a:pt x="28" y="763"/>
                  <a:pt x="48" y="688"/>
                </a:cubicBezTo>
                <a:cubicBezTo>
                  <a:pt x="68" y="613"/>
                  <a:pt x="93" y="514"/>
                  <a:pt x="120" y="436"/>
                </a:cubicBezTo>
                <a:cubicBezTo>
                  <a:pt x="147" y="358"/>
                  <a:pt x="179" y="281"/>
                  <a:pt x="212" y="220"/>
                </a:cubicBezTo>
                <a:cubicBezTo>
                  <a:pt x="245" y="159"/>
                  <a:pt x="277" y="104"/>
                  <a:pt x="320" y="68"/>
                </a:cubicBezTo>
                <a:cubicBezTo>
                  <a:pt x="363" y="32"/>
                  <a:pt x="419" y="4"/>
                  <a:pt x="472" y="2"/>
                </a:cubicBezTo>
                <a:cubicBezTo>
                  <a:pt x="525" y="0"/>
                  <a:pt x="576" y="16"/>
                  <a:pt x="638" y="56"/>
                </a:cubicBezTo>
                <a:cubicBezTo>
                  <a:pt x="700" y="96"/>
                  <a:pt x="786" y="181"/>
                  <a:pt x="844" y="240"/>
                </a:cubicBezTo>
                <a:cubicBezTo>
                  <a:pt x="902" y="299"/>
                  <a:pt x="939" y="351"/>
                  <a:pt x="984" y="412"/>
                </a:cubicBezTo>
                <a:cubicBezTo>
                  <a:pt x="1029" y="473"/>
                  <a:pt x="1082" y="552"/>
                  <a:pt x="1116" y="608"/>
                </a:cubicBezTo>
                <a:cubicBezTo>
                  <a:pt x="1150" y="664"/>
                  <a:pt x="1166" y="703"/>
                  <a:pt x="1188" y="748"/>
                </a:cubicBezTo>
                <a:cubicBezTo>
                  <a:pt x="1210" y="793"/>
                  <a:pt x="1236" y="853"/>
                  <a:pt x="1248" y="880"/>
                </a:cubicBezTo>
              </a:path>
            </a:pathLst>
          </a:custGeom>
          <a:noFill/>
          <a:ln w="28575">
            <a:solidFill>
              <a:srgbClr val="FF151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40975" name="Group 61"/>
          <p:cNvGrpSpPr>
            <a:grpSpLocks/>
          </p:cNvGrpSpPr>
          <p:nvPr/>
        </p:nvGrpSpPr>
        <p:grpSpPr bwMode="auto">
          <a:xfrm>
            <a:off x="1216174" y="6046788"/>
            <a:ext cx="487362" cy="376237"/>
            <a:chOff x="691" y="3725"/>
            <a:chExt cx="307" cy="237"/>
          </a:xfrm>
        </p:grpSpPr>
        <p:sp>
          <p:nvSpPr>
            <p:cNvPr id="40993" name="Line 57"/>
            <p:cNvSpPr>
              <a:spLocks noChangeShapeType="1"/>
            </p:cNvSpPr>
            <p:nvPr/>
          </p:nvSpPr>
          <p:spPr bwMode="auto">
            <a:xfrm flipV="1">
              <a:off x="691" y="3757"/>
              <a:ext cx="307" cy="89"/>
            </a:xfrm>
            <a:prstGeom prst="line">
              <a:avLst/>
            </a:prstGeom>
            <a:noFill/>
            <a:ln w="28575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FF00"/>
                </a:solidFill>
              </a:endParaRPr>
            </a:p>
          </p:txBody>
        </p:sp>
        <p:sp>
          <p:nvSpPr>
            <p:cNvPr id="40994" name="Line 58"/>
            <p:cNvSpPr>
              <a:spLocks noChangeShapeType="1"/>
            </p:cNvSpPr>
            <p:nvPr/>
          </p:nvSpPr>
          <p:spPr bwMode="auto">
            <a:xfrm>
              <a:off x="691" y="3846"/>
              <a:ext cx="307" cy="89"/>
            </a:xfrm>
            <a:prstGeom prst="line">
              <a:avLst/>
            </a:prstGeom>
            <a:noFill/>
            <a:ln w="28575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FF00"/>
                </a:solidFill>
              </a:endParaRPr>
            </a:p>
          </p:txBody>
        </p:sp>
        <p:sp>
          <p:nvSpPr>
            <p:cNvPr id="40995" name="Freeform 59"/>
            <p:cNvSpPr>
              <a:spLocks/>
            </p:cNvSpPr>
            <p:nvPr/>
          </p:nvSpPr>
          <p:spPr bwMode="auto">
            <a:xfrm>
              <a:off x="915" y="3725"/>
              <a:ext cx="59" cy="237"/>
            </a:xfrm>
            <a:custGeom>
              <a:avLst/>
              <a:gdLst>
                <a:gd name="T0" fmla="*/ 7 w 59"/>
                <a:gd name="T1" fmla="*/ 0 h 237"/>
                <a:gd name="T2" fmla="*/ 58 w 59"/>
                <a:gd name="T3" fmla="*/ 121 h 237"/>
                <a:gd name="T4" fmla="*/ 0 w 59"/>
                <a:gd name="T5" fmla="*/ 237 h 237"/>
                <a:gd name="T6" fmla="*/ 0 60000 65536"/>
                <a:gd name="T7" fmla="*/ 0 60000 65536"/>
                <a:gd name="T8" fmla="*/ 0 60000 65536"/>
                <a:gd name="T9" fmla="*/ 0 w 59"/>
                <a:gd name="T10" fmla="*/ 0 h 237"/>
                <a:gd name="T11" fmla="*/ 59 w 59"/>
                <a:gd name="T12" fmla="*/ 237 h 23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9" h="237">
                  <a:moveTo>
                    <a:pt x="7" y="0"/>
                  </a:moveTo>
                  <a:cubicBezTo>
                    <a:pt x="33" y="41"/>
                    <a:pt x="59" y="82"/>
                    <a:pt x="58" y="121"/>
                  </a:cubicBezTo>
                  <a:cubicBezTo>
                    <a:pt x="57" y="160"/>
                    <a:pt x="28" y="198"/>
                    <a:pt x="0" y="237"/>
                  </a:cubicBezTo>
                </a:path>
              </a:pathLst>
            </a:custGeom>
            <a:noFill/>
            <a:ln w="28575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FF00"/>
                </a:solidFill>
              </a:endParaRPr>
            </a:p>
          </p:txBody>
        </p:sp>
      </p:grpSp>
      <p:grpSp>
        <p:nvGrpSpPr>
          <p:cNvPr id="8" name="Group 71"/>
          <p:cNvGrpSpPr>
            <a:grpSpLocks/>
          </p:cNvGrpSpPr>
          <p:nvPr/>
        </p:nvGrpSpPr>
        <p:grpSpPr bwMode="auto">
          <a:xfrm>
            <a:off x="2808436" y="512763"/>
            <a:ext cx="1249363" cy="4892675"/>
            <a:chOff x="1796" y="323"/>
            <a:chExt cx="787" cy="3082"/>
          </a:xfrm>
        </p:grpSpPr>
        <p:sp>
          <p:nvSpPr>
            <p:cNvPr id="40990" name="Text Box 62"/>
            <p:cNvSpPr txBox="1">
              <a:spLocks noChangeArrowheads="1"/>
            </p:cNvSpPr>
            <p:nvPr/>
          </p:nvSpPr>
          <p:spPr bwMode="auto">
            <a:xfrm>
              <a:off x="1953" y="757"/>
              <a:ext cx="630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GB" sz="1800">
                  <a:solidFill>
                    <a:srgbClr val="00FFFF"/>
                  </a:solidFill>
                </a:rPr>
                <a:t>ROSAT</a:t>
              </a:r>
              <a:endParaRPr lang="en-GB" sz="1800">
                <a:solidFill>
                  <a:srgbClr val="00FF00"/>
                </a:solidFill>
              </a:endParaRPr>
            </a:p>
          </p:txBody>
        </p:sp>
        <p:pic>
          <p:nvPicPr>
            <p:cNvPr id="40991" name="Picture 65" descr="rosat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91" t="23476" r="12317"/>
            <a:stretch>
              <a:fillRect/>
            </a:stretch>
          </p:blipFill>
          <p:spPr bwMode="auto">
            <a:xfrm>
              <a:off x="1796" y="323"/>
              <a:ext cx="702" cy="4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0992" name="Rectangle 66"/>
            <p:cNvSpPr>
              <a:spLocks noChangeArrowheads="1"/>
            </p:cNvSpPr>
            <p:nvPr/>
          </p:nvSpPr>
          <p:spPr bwMode="auto">
            <a:xfrm>
              <a:off x="2010" y="954"/>
              <a:ext cx="531" cy="2451"/>
            </a:xfrm>
            <a:prstGeom prst="rect">
              <a:avLst/>
            </a:prstGeom>
            <a:solidFill>
              <a:srgbClr val="00FFFF">
                <a:alpha val="25098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9" name="Group 72"/>
          <p:cNvGrpSpPr>
            <a:grpSpLocks/>
          </p:cNvGrpSpPr>
          <p:nvPr/>
        </p:nvGrpSpPr>
        <p:grpSpPr bwMode="auto">
          <a:xfrm>
            <a:off x="3616474" y="565150"/>
            <a:ext cx="1674812" cy="4849813"/>
            <a:chOff x="2305" y="356"/>
            <a:chExt cx="1055" cy="3055"/>
          </a:xfrm>
        </p:grpSpPr>
        <p:pic>
          <p:nvPicPr>
            <p:cNvPr id="40987" name="Picture 67" descr="chandra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34" t="20744" r="7396" b="20262"/>
            <a:stretch>
              <a:fillRect/>
            </a:stretch>
          </p:blipFill>
          <p:spPr bwMode="auto">
            <a:xfrm>
              <a:off x="2491" y="356"/>
              <a:ext cx="857" cy="4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0988" name="Rectangle 68"/>
            <p:cNvSpPr>
              <a:spLocks noChangeArrowheads="1"/>
            </p:cNvSpPr>
            <p:nvPr/>
          </p:nvSpPr>
          <p:spPr bwMode="auto">
            <a:xfrm>
              <a:off x="2542" y="960"/>
              <a:ext cx="531" cy="2451"/>
            </a:xfrm>
            <a:prstGeom prst="rect">
              <a:avLst/>
            </a:prstGeom>
            <a:solidFill>
              <a:srgbClr val="FFFF00">
                <a:alpha val="25098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989" name="Text Box 63"/>
            <p:cNvSpPr txBox="1">
              <a:spLocks noChangeArrowheads="1"/>
            </p:cNvSpPr>
            <p:nvPr/>
          </p:nvSpPr>
          <p:spPr bwMode="auto">
            <a:xfrm>
              <a:off x="2305" y="584"/>
              <a:ext cx="1055" cy="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ctr"/>
              <a:r>
                <a:rPr lang="en-GB" sz="1800">
                  <a:solidFill>
                    <a:srgbClr val="FFFF00"/>
                  </a:solidFill>
                </a:rPr>
                <a:t>XMM-Newton</a:t>
              </a:r>
            </a:p>
            <a:p>
              <a:pPr algn="ctr"/>
              <a:r>
                <a:rPr lang="en-GB" sz="1800">
                  <a:solidFill>
                    <a:srgbClr val="FFFF00"/>
                  </a:solidFill>
                </a:rPr>
                <a:t>Chandra</a:t>
              </a:r>
              <a:endParaRPr lang="en-GB" sz="1800">
                <a:solidFill>
                  <a:srgbClr val="00FF00"/>
                </a:solidFill>
              </a:endParaRPr>
            </a:p>
          </p:txBody>
        </p:sp>
      </p:grpSp>
      <p:grpSp>
        <p:nvGrpSpPr>
          <p:cNvPr id="10" name="Gruppierung 49"/>
          <p:cNvGrpSpPr>
            <a:grpSpLocks/>
          </p:cNvGrpSpPr>
          <p:nvPr/>
        </p:nvGrpSpPr>
        <p:grpSpPr bwMode="auto">
          <a:xfrm>
            <a:off x="4986486" y="914400"/>
            <a:ext cx="1295400" cy="4500563"/>
            <a:chOff x="5029200" y="914914"/>
            <a:chExt cx="1295400" cy="4500049"/>
          </a:xfrm>
        </p:grpSpPr>
        <p:sp>
          <p:nvSpPr>
            <p:cNvPr id="40985" name="Text Box 64"/>
            <p:cNvSpPr txBox="1">
              <a:spLocks noChangeArrowheads="1"/>
            </p:cNvSpPr>
            <p:nvPr/>
          </p:nvSpPr>
          <p:spPr bwMode="auto">
            <a:xfrm>
              <a:off x="5244219" y="914914"/>
              <a:ext cx="1080381" cy="6462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ctr"/>
              <a:r>
                <a:rPr lang="en-GB" sz="1800">
                  <a:solidFill>
                    <a:srgbClr val="FF1515"/>
                  </a:solidFill>
                </a:rPr>
                <a:t>Nustar</a:t>
              </a:r>
            </a:p>
            <a:p>
              <a:pPr algn="ctr"/>
              <a:r>
                <a:rPr lang="en-GB" sz="1800">
                  <a:solidFill>
                    <a:srgbClr val="FF1515"/>
                  </a:solidFill>
                </a:rPr>
                <a:t>Astro-H</a:t>
              </a:r>
            </a:p>
          </p:txBody>
        </p:sp>
        <p:sp>
          <p:nvSpPr>
            <p:cNvPr id="40986" name="Rectangle 69"/>
            <p:cNvSpPr>
              <a:spLocks noChangeArrowheads="1"/>
            </p:cNvSpPr>
            <p:nvPr/>
          </p:nvSpPr>
          <p:spPr bwMode="auto">
            <a:xfrm>
              <a:off x="5029200" y="1524000"/>
              <a:ext cx="1281113" cy="3890963"/>
            </a:xfrm>
            <a:prstGeom prst="rect">
              <a:avLst/>
            </a:prstGeom>
            <a:solidFill>
              <a:srgbClr val="FF1515">
                <a:alpha val="25098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0979" name="Line 74"/>
          <p:cNvSpPr>
            <a:spLocks noChangeShapeType="1"/>
          </p:cNvSpPr>
          <p:nvPr/>
        </p:nvSpPr>
        <p:spPr bwMode="auto">
          <a:xfrm>
            <a:off x="1806724" y="6248400"/>
            <a:ext cx="1189037" cy="0"/>
          </a:xfrm>
          <a:prstGeom prst="line">
            <a:avLst/>
          </a:prstGeom>
          <a:noFill/>
          <a:ln w="28575">
            <a:solidFill>
              <a:srgbClr val="FFFF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980" name="Line 75"/>
          <p:cNvSpPr>
            <a:spLocks noChangeShapeType="1"/>
          </p:cNvSpPr>
          <p:nvPr/>
        </p:nvSpPr>
        <p:spPr bwMode="auto">
          <a:xfrm>
            <a:off x="3187849" y="5202238"/>
            <a:ext cx="0" cy="539750"/>
          </a:xfrm>
          <a:prstGeom prst="line">
            <a:avLst/>
          </a:prstGeom>
          <a:noFill/>
          <a:ln w="28575">
            <a:solidFill>
              <a:srgbClr val="00FF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981" name="Line 76"/>
          <p:cNvSpPr>
            <a:spLocks noChangeShapeType="1"/>
          </p:cNvSpPr>
          <p:nvPr/>
        </p:nvSpPr>
        <p:spPr bwMode="auto">
          <a:xfrm flipH="1">
            <a:off x="4275286" y="5272088"/>
            <a:ext cx="9525" cy="558800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982" name="Line 77"/>
          <p:cNvSpPr>
            <a:spLocks noChangeShapeType="1"/>
          </p:cNvSpPr>
          <p:nvPr/>
        </p:nvSpPr>
        <p:spPr bwMode="auto">
          <a:xfrm>
            <a:off x="5637361" y="5191125"/>
            <a:ext cx="20638" cy="5588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983" name="Text Box 4"/>
          <p:cNvSpPr txBox="1">
            <a:spLocks noChangeArrowheads="1"/>
          </p:cNvSpPr>
          <p:nvPr/>
        </p:nvSpPr>
        <p:spPr bwMode="auto">
          <a:xfrm>
            <a:off x="6427217" y="6427788"/>
            <a:ext cx="2681287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de-DE" sz="1600">
                <a:solidFill>
                  <a:srgbClr val="FFFF00"/>
                </a:solidFill>
                <a:latin typeface="Arial" charset="0"/>
              </a:rPr>
              <a:t>Gilli, Comastri &amp; G.H., 2007</a:t>
            </a:r>
          </a:p>
        </p:txBody>
      </p:sp>
      <p:sp>
        <p:nvSpPr>
          <p:cNvPr id="49" name="Titel 48"/>
          <p:cNvSpPr>
            <a:spLocks noGrp="1"/>
          </p:cNvSpPr>
          <p:nvPr>
            <p:ph type="title" idx="4294967295"/>
          </p:nvPr>
        </p:nvSpPr>
        <p:spPr>
          <a:xfrm>
            <a:off x="-35496" y="0"/>
            <a:ext cx="9144000" cy="565150"/>
          </a:xfrm>
        </p:spPr>
        <p:txBody>
          <a:bodyPr>
            <a:normAutofit fontScale="90000"/>
          </a:bodyPr>
          <a:lstStyle/>
          <a:p>
            <a:r>
              <a:rPr lang="de-DE" sz="3200" dirty="0">
                <a:latin typeface="Comic Sans MS" charset="0"/>
                <a:ea typeface="ＭＳ Ｐゴシック" charset="0"/>
                <a:cs typeface="ＭＳ Ｐゴシック" charset="0"/>
              </a:rPr>
              <a:t>AGNs </a:t>
            </a:r>
            <a:r>
              <a:rPr lang="de-DE" sz="3200" dirty="0" err="1">
                <a:latin typeface="Comic Sans MS" charset="0"/>
                <a:ea typeface="ＭＳ Ｐゴシック" charset="0"/>
                <a:cs typeface="ＭＳ Ｐゴシック" charset="0"/>
              </a:rPr>
              <a:t>and</a:t>
            </a:r>
            <a:r>
              <a:rPr lang="de-DE" sz="3200" dirty="0">
                <a:latin typeface="Comic Sans MS" charset="0"/>
                <a:ea typeface="ＭＳ Ｐゴシック" charset="0"/>
                <a:cs typeface="ＭＳ Ｐゴシック" charset="0"/>
              </a:rPr>
              <a:t> </a:t>
            </a:r>
            <a:r>
              <a:rPr lang="de-DE" sz="3200" dirty="0" err="1">
                <a:latin typeface="Comic Sans MS" charset="0"/>
                <a:ea typeface="ＭＳ Ｐゴシック" charset="0"/>
                <a:cs typeface="ＭＳ Ｐゴシック" charset="0"/>
              </a:rPr>
              <a:t>the</a:t>
            </a:r>
            <a:r>
              <a:rPr lang="de-DE" sz="3200" dirty="0">
                <a:latin typeface="Comic Sans MS" charset="0"/>
                <a:ea typeface="ＭＳ Ｐゴシック" charset="0"/>
                <a:cs typeface="ＭＳ Ｐゴシック" charset="0"/>
              </a:rPr>
              <a:t> </a:t>
            </a:r>
            <a:r>
              <a:rPr lang="de-DE" sz="3200" dirty="0" err="1">
                <a:latin typeface="Comic Sans MS" charset="0"/>
                <a:ea typeface="ＭＳ Ｐゴシック" charset="0"/>
                <a:cs typeface="ＭＳ Ｐゴシック" charset="0"/>
              </a:rPr>
              <a:t>cosmic</a:t>
            </a:r>
            <a:r>
              <a:rPr lang="de-DE" sz="3200" dirty="0">
                <a:latin typeface="Comic Sans MS" charset="0"/>
                <a:ea typeface="ＭＳ Ｐゴシック" charset="0"/>
                <a:cs typeface="ＭＳ Ｐゴシック" charset="0"/>
              </a:rPr>
              <a:t> X-</a:t>
            </a:r>
            <a:r>
              <a:rPr lang="de-DE" sz="3200" dirty="0" err="1">
                <a:latin typeface="Comic Sans MS" charset="0"/>
                <a:ea typeface="ＭＳ Ｐゴシック" charset="0"/>
                <a:cs typeface="ＭＳ Ｐゴシック" charset="0"/>
              </a:rPr>
              <a:t>ray</a:t>
            </a:r>
            <a:r>
              <a:rPr lang="de-DE" sz="3200" dirty="0">
                <a:latin typeface="Comic Sans MS" charset="0"/>
                <a:ea typeface="ＭＳ Ｐゴシック" charset="0"/>
                <a:cs typeface="ＭＳ Ｐゴシック" charset="0"/>
              </a:rPr>
              <a:t> </a:t>
            </a:r>
            <a:r>
              <a:rPr lang="de-DE" sz="3200" dirty="0" err="1" smtClean="0">
                <a:latin typeface="Comic Sans MS" charset="0"/>
                <a:ea typeface="ＭＳ Ｐゴシック" charset="0"/>
                <a:cs typeface="ＭＳ Ｐゴシック" charset="0"/>
              </a:rPr>
              <a:t>background</a:t>
            </a:r>
            <a:endParaRPr lang="de-DE" dirty="0"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2009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2924944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Cosmic Evolution of AGN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8635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9912" y="0"/>
            <a:ext cx="5379047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64471" y="2708920"/>
            <a:ext cx="3872375" cy="361494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4427984" cy="112474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AGN X-ray Luminosity Function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5496" y="1340768"/>
            <a:ext cx="403244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4000 AGN with redshifts from many different samples</a:t>
            </a:r>
            <a:r>
              <a:rPr lang="en-US" sz="2000" dirty="0" smtClean="0"/>
              <a:t>. Fit with Luminosity-dependent density evolution (LDDE) </a:t>
            </a:r>
            <a:r>
              <a:rPr lang="en-US" sz="2000" dirty="0" smtClean="0"/>
              <a:t>model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5939" y="6341258"/>
            <a:ext cx="23358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FF00"/>
                </a:solidFill>
              </a:rPr>
              <a:t>Miyaji et al., 2013</a:t>
            </a:r>
            <a:endParaRPr lang="en-US" sz="20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53702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71400"/>
            <a:ext cx="8229600" cy="836712"/>
          </a:xfrm>
        </p:spPr>
        <p:txBody>
          <a:bodyPr/>
          <a:lstStyle/>
          <a:p>
            <a:r>
              <a:rPr lang="en-US" dirty="0" smtClean="0"/>
              <a:t>AGN Space density vs. redshift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20688"/>
            <a:ext cx="9144000" cy="545108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059807" y="6453336"/>
            <a:ext cx="21207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FFFF00"/>
                </a:solidFill>
              </a:rPr>
              <a:t>Miyaji et al., 2013</a:t>
            </a:r>
            <a:endParaRPr lang="en-US" sz="1800" dirty="0">
              <a:solidFill>
                <a:srgbClr val="FFFF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46025" y="476672"/>
            <a:ext cx="67339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Space Density                   	            Luminosity Density</a:t>
            </a:r>
            <a:endParaRPr lang="en-US" sz="1800" dirty="0"/>
          </a:p>
        </p:txBody>
      </p:sp>
      <p:grpSp>
        <p:nvGrpSpPr>
          <p:cNvPr id="16" name="Group 15"/>
          <p:cNvGrpSpPr/>
          <p:nvPr/>
        </p:nvGrpSpPr>
        <p:grpSpPr>
          <a:xfrm>
            <a:off x="5332205" y="836712"/>
            <a:ext cx="3271520" cy="1301403"/>
            <a:chOff x="5332205" y="1218277"/>
            <a:chExt cx="3271520" cy="1301403"/>
          </a:xfrm>
        </p:grpSpPr>
        <p:sp>
          <p:nvSpPr>
            <p:cNvPr id="10" name="Freeform 9"/>
            <p:cNvSpPr/>
            <p:nvPr/>
          </p:nvSpPr>
          <p:spPr>
            <a:xfrm>
              <a:off x="5332205" y="1479517"/>
              <a:ext cx="3271520" cy="1040163"/>
            </a:xfrm>
            <a:custGeom>
              <a:avLst/>
              <a:gdLst>
                <a:gd name="connsiteX0" fmla="*/ 0 w 3271520"/>
                <a:gd name="connsiteY0" fmla="*/ 918243 h 1040163"/>
                <a:gd name="connsiteX1" fmla="*/ 299720 w 3271520"/>
                <a:gd name="connsiteY1" fmla="*/ 674403 h 1040163"/>
                <a:gd name="connsiteX2" fmla="*/ 833120 w 3271520"/>
                <a:gd name="connsiteY2" fmla="*/ 349283 h 1040163"/>
                <a:gd name="connsiteX3" fmla="*/ 1127760 w 3271520"/>
                <a:gd name="connsiteY3" fmla="*/ 201963 h 1040163"/>
                <a:gd name="connsiteX4" fmla="*/ 1437640 w 3271520"/>
                <a:gd name="connsiteY4" fmla="*/ 64803 h 1040163"/>
                <a:gd name="connsiteX5" fmla="*/ 1681480 w 3271520"/>
                <a:gd name="connsiteY5" fmla="*/ 29243 h 1040163"/>
                <a:gd name="connsiteX6" fmla="*/ 1844040 w 3271520"/>
                <a:gd name="connsiteY6" fmla="*/ 8923 h 1040163"/>
                <a:gd name="connsiteX7" fmla="*/ 1971040 w 3271520"/>
                <a:gd name="connsiteY7" fmla="*/ 3843 h 1040163"/>
                <a:gd name="connsiteX8" fmla="*/ 2037080 w 3271520"/>
                <a:gd name="connsiteY8" fmla="*/ 19083 h 1040163"/>
                <a:gd name="connsiteX9" fmla="*/ 2540000 w 3271520"/>
                <a:gd name="connsiteY9" fmla="*/ 196883 h 1040163"/>
                <a:gd name="connsiteX10" fmla="*/ 2590800 w 3271520"/>
                <a:gd name="connsiteY10" fmla="*/ 227363 h 1040163"/>
                <a:gd name="connsiteX11" fmla="*/ 2626360 w 3271520"/>
                <a:gd name="connsiteY11" fmla="*/ 257843 h 1040163"/>
                <a:gd name="connsiteX12" fmla="*/ 3271520 w 3271520"/>
                <a:gd name="connsiteY12" fmla="*/ 1040163 h 10401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271520" h="1040163">
                  <a:moveTo>
                    <a:pt x="0" y="918243"/>
                  </a:moveTo>
                  <a:cubicBezTo>
                    <a:pt x="80433" y="843736"/>
                    <a:pt x="160867" y="769230"/>
                    <a:pt x="299720" y="674403"/>
                  </a:cubicBezTo>
                  <a:cubicBezTo>
                    <a:pt x="438573" y="579576"/>
                    <a:pt x="695113" y="428023"/>
                    <a:pt x="833120" y="349283"/>
                  </a:cubicBezTo>
                  <a:cubicBezTo>
                    <a:pt x="971127" y="270543"/>
                    <a:pt x="1027007" y="249376"/>
                    <a:pt x="1127760" y="201963"/>
                  </a:cubicBezTo>
                  <a:cubicBezTo>
                    <a:pt x="1228513" y="154550"/>
                    <a:pt x="1345353" y="93590"/>
                    <a:pt x="1437640" y="64803"/>
                  </a:cubicBezTo>
                  <a:cubicBezTo>
                    <a:pt x="1529927" y="36016"/>
                    <a:pt x="1613747" y="38556"/>
                    <a:pt x="1681480" y="29243"/>
                  </a:cubicBezTo>
                  <a:cubicBezTo>
                    <a:pt x="1749213" y="19930"/>
                    <a:pt x="1795780" y="13156"/>
                    <a:pt x="1844040" y="8923"/>
                  </a:cubicBezTo>
                  <a:cubicBezTo>
                    <a:pt x="1892300" y="4690"/>
                    <a:pt x="1938867" y="2150"/>
                    <a:pt x="1971040" y="3843"/>
                  </a:cubicBezTo>
                  <a:cubicBezTo>
                    <a:pt x="2003213" y="5536"/>
                    <a:pt x="1942253" y="-13090"/>
                    <a:pt x="2037080" y="19083"/>
                  </a:cubicBezTo>
                  <a:cubicBezTo>
                    <a:pt x="2131907" y="51256"/>
                    <a:pt x="2447713" y="162170"/>
                    <a:pt x="2540000" y="196883"/>
                  </a:cubicBezTo>
                  <a:cubicBezTo>
                    <a:pt x="2632287" y="231596"/>
                    <a:pt x="2576407" y="217203"/>
                    <a:pt x="2590800" y="227363"/>
                  </a:cubicBezTo>
                  <a:cubicBezTo>
                    <a:pt x="2605193" y="237523"/>
                    <a:pt x="2512907" y="122376"/>
                    <a:pt x="2626360" y="257843"/>
                  </a:cubicBezTo>
                  <a:cubicBezTo>
                    <a:pt x="2739813" y="393310"/>
                    <a:pt x="3271520" y="1040163"/>
                    <a:pt x="3271520" y="1040163"/>
                  </a:cubicBezTo>
                </a:path>
              </a:pathLst>
            </a:custGeom>
            <a:ln w="5715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5360289" y="1218277"/>
              <a:ext cx="1803999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solidFill>
                    <a:srgbClr val="FF0000"/>
                  </a:solidFill>
                </a:rPr>
                <a:t>Ueda et al., 2013</a:t>
              </a:r>
            </a:p>
            <a:p>
              <a:r>
                <a:rPr lang="en-US" sz="1600" dirty="0" smtClean="0">
                  <a:solidFill>
                    <a:srgbClr val="FF0000"/>
                  </a:solidFill>
                </a:rPr>
                <a:t>Total </a:t>
              </a:r>
              <a:endParaRPr lang="en-US" sz="16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5332205" y="1130512"/>
            <a:ext cx="3596640" cy="4301899"/>
            <a:chOff x="5332205" y="1512077"/>
            <a:chExt cx="3596640" cy="4301899"/>
          </a:xfrm>
        </p:grpSpPr>
        <p:sp>
          <p:nvSpPr>
            <p:cNvPr id="14" name="Freeform 13"/>
            <p:cNvSpPr/>
            <p:nvPr/>
          </p:nvSpPr>
          <p:spPr>
            <a:xfrm>
              <a:off x="5332205" y="1512077"/>
              <a:ext cx="3596640" cy="1215883"/>
            </a:xfrm>
            <a:custGeom>
              <a:avLst/>
              <a:gdLst>
                <a:gd name="connsiteX0" fmla="*/ 0 w 3596640"/>
                <a:gd name="connsiteY0" fmla="*/ 1215883 h 1215883"/>
                <a:gd name="connsiteX1" fmla="*/ 751840 w 3596640"/>
                <a:gd name="connsiteY1" fmla="*/ 900923 h 1215883"/>
                <a:gd name="connsiteX2" fmla="*/ 1295400 w 3596640"/>
                <a:gd name="connsiteY2" fmla="*/ 585963 h 1215883"/>
                <a:gd name="connsiteX3" fmla="*/ 1696720 w 3596640"/>
                <a:gd name="connsiteY3" fmla="*/ 382763 h 1215883"/>
                <a:gd name="connsiteX4" fmla="*/ 2026920 w 3596640"/>
                <a:gd name="connsiteY4" fmla="*/ 179563 h 1215883"/>
                <a:gd name="connsiteX5" fmla="*/ 2265680 w 3596640"/>
                <a:gd name="connsiteY5" fmla="*/ 37323 h 1215883"/>
                <a:gd name="connsiteX6" fmla="*/ 2321560 w 3596640"/>
                <a:gd name="connsiteY6" fmla="*/ 1763 h 1215883"/>
                <a:gd name="connsiteX7" fmla="*/ 2382520 w 3596640"/>
                <a:gd name="connsiteY7" fmla="*/ 11923 h 1215883"/>
                <a:gd name="connsiteX8" fmla="*/ 2565400 w 3596640"/>
                <a:gd name="connsiteY8" fmla="*/ 67803 h 1215883"/>
                <a:gd name="connsiteX9" fmla="*/ 2778760 w 3596640"/>
                <a:gd name="connsiteY9" fmla="*/ 113523 h 1215883"/>
                <a:gd name="connsiteX10" fmla="*/ 2981960 w 3596640"/>
                <a:gd name="connsiteY10" fmla="*/ 174483 h 1215883"/>
                <a:gd name="connsiteX11" fmla="*/ 3159760 w 3596640"/>
                <a:gd name="connsiteY11" fmla="*/ 260843 h 1215883"/>
                <a:gd name="connsiteX12" fmla="*/ 3317240 w 3596640"/>
                <a:gd name="connsiteY12" fmla="*/ 347203 h 1215883"/>
                <a:gd name="connsiteX13" fmla="*/ 3479800 w 3596640"/>
                <a:gd name="connsiteY13" fmla="*/ 469123 h 1215883"/>
                <a:gd name="connsiteX14" fmla="*/ 3596640 w 3596640"/>
                <a:gd name="connsiteY14" fmla="*/ 565643 h 12158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596640" h="1215883">
                  <a:moveTo>
                    <a:pt x="0" y="1215883"/>
                  </a:moveTo>
                  <a:cubicBezTo>
                    <a:pt x="267970" y="1110896"/>
                    <a:pt x="535940" y="1005910"/>
                    <a:pt x="751840" y="900923"/>
                  </a:cubicBezTo>
                  <a:cubicBezTo>
                    <a:pt x="967740" y="795936"/>
                    <a:pt x="1137920" y="672323"/>
                    <a:pt x="1295400" y="585963"/>
                  </a:cubicBezTo>
                  <a:cubicBezTo>
                    <a:pt x="1452880" y="499603"/>
                    <a:pt x="1574800" y="450496"/>
                    <a:pt x="1696720" y="382763"/>
                  </a:cubicBezTo>
                  <a:cubicBezTo>
                    <a:pt x="1818640" y="315030"/>
                    <a:pt x="1932093" y="237136"/>
                    <a:pt x="2026920" y="179563"/>
                  </a:cubicBezTo>
                  <a:cubicBezTo>
                    <a:pt x="2121747" y="121990"/>
                    <a:pt x="2216573" y="66956"/>
                    <a:pt x="2265680" y="37323"/>
                  </a:cubicBezTo>
                  <a:cubicBezTo>
                    <a:pt x="2314787" y="7690"/>
                    <a:pt x="2302087" y="5996"/>
                    <a:pt x="2321560" y="1763"/>
                  </a:cubicBezTo>
                  <a:cubicBezTo>
                    <a:pt x="2341033" y="-2470"/>
                    <a:pt x="2341880" y="916"/>
                    <a:pt x="2382520" y="11923"/>
                  </a:cubicBezTo>
                  <a:cubicBezTo>
                    <a:pt x="2423160" y="22930"/>
                    <a:pt x="2499360" y="50870"/>
                    <a:pt x="2565400" y="67803"/>
                  </a:cubicBezTo>
                  <a:cubicBezTo>
                    <a:pt x="2631440" y="84736"/>
                    <a:pt x="2709333" y="95743"/>
                    <a:pt x="2778760" y="113523"/>
                  </a:cubicBezTo>
                  <a:cubicBezTo>
                    <a:pt x="2848187" y="131303"/>
                    <a:pt x="2918460" y="149930"/>
                    <a:pt x="2981960" y="174483"/>
                  </a:cubicBezTo>
                  <a:cubicBezTo>
                    <a:pt x="3045460" y="199036"/>
                    <a:pt x="3103880" y="232056"/>
                    <a:pt x="3159760" y="260843"/>
                  </a:cubicBezTo>
                  <a:cubicBezTo>
                    <a:pt x="3215640" y="289630"/>
                    <a:pt x="3263900" y="312490"/>
                    <a:pt x="3317240" y="347203"/>
                  </a:cubicBezTo>
                  <a:cubicBezTo>
                    <a:pt x="3370580" y="381916"/>
                    <a:pt x="3433233" y="432716"/>
                    <a:pt x="3479800" y="469123"/>
                  </a:cubicBezTo>
                  <a:cubicBezTo>
                    <a:pt x="3526367" y="505530"/>
                    <a:pt x="3596640" y="565643"/>
                    <a:pt x="3596640" y="565643"/>
                  </a:cubicBezTo>
                </a:path>
              </a:pathLst>
            </a:custGeom>
            <a:ln w="57150" cmpd="sng"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5510582" y="5229200"/>
              <a:ext cx="2157762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err="1" smtClean="0">
                  <a:solidFill>
                    <a:srgbClr val="0000FF"/>
                  </a:solidFill>
                </a:rPr>
                <a:t>Bouwens</a:t>
              </a:r>
              <a:r>
                <a:rPr lang="en-US" sz="1600" dirty="0" smtClean="0">
                  <a:solidFill>
                    <a:srgbClr val="0000FF"/>
                  </a:solidFill>
                </a:rPr>
                <a:t> et al., 2011</a:t>
              </a:r>
            </a:p>
            <a:p>
              <a:r>
                <a:rPr lang="en-US" sz="1600" dirty="0" smtClean="0">
                  <a:solidFill>
                    <a:srgbClr val="0000FF"/>
                  </a:solidFill>
                </a:rPr>
                <a:t>Star Formation Rate </a:t>
              </a:r>
              <a:endParaRPr lang="en-US" sz="1600" dirty="0">
                <a:solidFill>
                  <a:srgbClr val="0000FF"/>
                </a:solidFill>
              </a:endParaRPr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35496" y="5949280"/>
            <a:ext cx="665458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AGN Downsizing similar to galaxy downsizing!</a:t>
            </a:r>
          </a:p>
          <a:p>
            <a:r>
              <a:rPr lang="en-US" dirty="0" smtClean="0"/>
              <a:t>BH growth similar to </a:t>
            </a:r>
            <a:r>
              <a:rPr lang="en-US" dirty="0"/>
              <a:t>s</a:t>
            </a:r>
            <a:r>
              <a:rPr lang="en-US" dirty="0" smtClean="0"/>
              <a:t>tar </a:t>
            </a:r>
            <a:r>
              <a:rPr lang="en-US" dirty="0"/>
              <a:t>f</a:t>
            </a:r>
            <a:r>
              <a:rPr lang="en-US" dirty="0" smtClean="0"/>
              <a:t>ormation history</a:t>
            </a:r>
            <a:endParaRPr lang="en-US" dirty="0"/>
          </a:p>
        </p:txBody>
      </p:sp>
      <p:sp>
        <p:nvSpPr>
          <p:cNvPr id="3" name="Up Arrow 2"/>
          <p:cNvSpPr/>
          <p:nvPr/>
        </p:nvSpPr>
        <p:spPr>
          <a:xfrm rot="20706398">
            <a:off x="2555776" y="2346395"/>
            <a:ext cx="288032" cy="1298629"/>
          </a:xfrm>
          <a:prstGeom prst="upArrow">
            <a:avLst/>
          </a:prstGeom>
          <a:solidFill>
            <a:srgbClr val="0000FF">
              <a:alpha val="43000"/>
            </a:srgbClr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Up Arrow 7"/>
          <p:cNvSpPr/>
          <p:nvPr/>
        </p:nvSpPr>
        <p:spPr>
          <a:xfrm rot="18830991">
            <a:off x="1889202" y="1205109"/>
            <a:ext cx="288032" cy="1269601"/>
          </a:xfrm>
          <a:prstGeom prst="upArrow">
            <a:avLst/>
          </a:prstGeom>
          <a:solidFill>
            <a:srgbClr val="0000FF">
              <a:alpha val="52000"/>
            </a:srgbClr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05355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-99392"/>
            <a:ext cx="7772400" cy="936104"/>
          </a:xfrm>
        </p:spPr>
        <p:txBody>
          <a:bodyPr>
            <a:normAutofit/>
          </a:bodyPr>
          <a:lstStyle/>
          <a:p>
            <a:r>
              <a:rPr lang="en-US" dirty="0" smtClean="0"/>
              <a:t>AGN Downsizing Evolution</a:t>
            </a:r>
            <a:endParaRPr lang="en-US" dirty="0"/>
          </a:p>
        </p:txBody>
      </p:sp>
      <p:pic>
        <p:nvPicPr>
          <p:cNvPr id="3" name="Picture 2" descr="Ndensity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1412776"/>
            <a:ext cx="3392000" cy="390396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 rotWithShape="1">
          <a:blip r:embed="rId3">
            <a:lum bright="30000" contrast="48000"/>
          </a:blip>
          <a:srcRect l="2708" t="34774" r="50999" b="26180"/>
          <a:stretch/>
        </p:blipFill>
        <p:spPr bwMode="auto">
          <a:xfrm>
            <a:off x="35496" y="1420863"/>
            <a:ext cx="3312368" cy="39523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 bwMode="auto">
          <a:xfrm>
            <a:off x="3491880" y="1556792"/>
            <a:ext cx="2376264" cy="28803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Comic Sans MS" pitchFamily="-111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333332" y="908720"/>
            <a:ext cx="70711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0.5-2 </a:t>
            </a:r>
            <a:r>
              <a:rPr lang="en-US" dirty="0" err="1" smtClean="0"/>
              <a:t>keV</a:t>
            </a:r>
            <a:r>
              <a:rPr lang="en-US" dirty="0" smtClean="0"/>
              <a:t>               2-10 </a:t>
            </a:r>
            <a:r>
              <a:rPr lang="en-US" dirty="0" err="1" smtClean="0"/>
              <a:t>keV</a:t>
            </a:r>
            <a:r>
              <a:rPr lang="en-US" dirty="0" smtClean="0"/>
              <a:t>                 5-10 </a:t>
            </a:r>
            <a:r>
              <a:rPr lang="en-US" dirty="0" err="1" smtClean="0"/>
              <a:t>keV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827584" y="5435932"/>
            <a:ext cx="811822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FFFF"/>
                </a:solidFill>
                <a:latin typeface="Arial"/>
                <a:cs typeface="Arial"/>
              </a:rPr>
              <a:t>G.H., Miyaji, Schmidt 2005             Miyaji et al., 2013                 </a:t>
            </a:r>
            <a:r>
              <a:rPr lang="en-US" sz="1600" dirty="0" err="1" smtClean="0">
                <a:solidFill>
                  <a:srgbClr val="FFFFFF"/>
                </a:solidFill>
                <a:latin typeface="Arial"/>
                <a:cs typeface="Arial"/>
              </a:rPr>
              <a:t>Fotoupolou</a:t>
            </a:r>
            <a:r>
              <a:rPr lang="en-US" sz="1600" dirty="0" smtClean="0">
                <a:solidFill>
                  <a:srgbClr val="FFFFFF"/>
                </a:solidFill>
                <a:latin typeface="Arial"/>
                <a:cs typeface="Arial"/>
              </a:rPr>
              <a:t> et al., 2011</a:t>
            </a:r>
            <a:endParaRPr lang="en-US" sz="16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-24642" y="5877272"/>
            <a:ext cx="935153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Same “anti-hierarchical” downsizing evolution found in all bands,</a:t>
            </a:r>
          </a:p>
          <a:p>
            <a:r>
              <a:rPr lang="en-US" dirty="0">
                <a:solidFill>
                  <a:srgbClr val="FFFF00"/>
                </a:solidFill>
              </a:rPr>
              <a:t>a</a:t>
            </a:r>
            <a:r>
              <a:rPr lang="en-US" dirty="0" smtClean="0">
                <a:solidFill>
                  <a:srgbClr val="FFFF00"/>
                </a:solidFill>
              </a:rPr>
              <a:t>lso in the optical, MIR and radio bands 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/>
          <a:srcRect l="7105" t="3133" r="51944"/>
          <a:stretch/>
        </p:blipFill>
        <p:spPr>
          <a:xfrm>
            <a:off x="3275856" y="1420862"/>
            <a:ext cx="2762779" cy="3895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1970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Black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3646</TotalTime>
  <Words>1304</Words>
  <Application>Microsoft Macintosh PowerPoint</Application>
  <PresentationFormat>On-screen Show (4:3)</PresentationFormat>
  <Paragraphs>250</Paragraphs>
  <Slides>32</Slides>
  <Notes>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3" baseType="lpstr">
      <vt:lpstr>Black</vt:lpstr>
      <vt:lpstr>Formation and Evolution of Black Holes in Cosmic Backgrounds</vt:lpstr>
      <vt:lpstr>Resolving the X-ray Background</vt:lpstr>
      <vt:lpstr>The X-ray background</vt:lpstr>
      <vt:lpstr>AGN and the Extragalactic Background Light</vt:lpstr>
      <vt:lpstr>AGNs and the cosmic X-ray background</vt:lpstr>
      <vt:lpstr>Cosmic Evolution of AGN</vt:lpstr>
      <vt:lpstr>AGN X-ray Luminosity Function</vt:lpstr>
      <vt:lpstr>AGN Space density vs. redshift</vt:lpstr>
      <vt:lpstr>AGN Downsizing Evolution</vt:lpstr>
      <vt:lpstr>X-ray Absorption vs. Luminosity</vt:lpstr>
      <vt:lpstr>Dark Matter Host Halos of AGN</vt:lpstr>
      <vt:lpstr>DM Halo Mass from correlation function</vt:lpstr>
      <vt:lpstr>AGN Crosscorrelation Analysis</vt:lpstr>
      <vt:lpstr>COSMOS AGN ACF</vt:lpstr>
      <vt:lpstr>Moderate AGN versus QSOs</vt:lpstr>
      <vt:lpstr>Black Hole Masses  and Eddington Ratios</vt:lpstr>
      <vt:lpstr>More clues: Subaru FMOS spectroscopy 3/12-11/13</vt:lpstr>
      <vt:lpstr>Quantitative Line Fits</vt:lpstr>
      <vt:lpstr>Eddington Ratio vs. Luminosity</vt:lpstr>
      <vt:lpstr>Putting it all together</vt:lpstr>
      <vt:lpstr>Merger &amp; Accretion Evolution</vt:lpstr>
      <vt:lpstr>“Anti-hierarchical” Puzzle Resolved</vt:lpstr>
      <vt:lpstr>The Highest-redshift Frontier: Fingerprints of First Objects?</vt:lpstr>
      <vt:lpstr>Resolving the 0.5-2 keV X-ray background</vt:lpstr>
      <vt:lpstr>First proto-quasars</vt:lpstr>
      <vt:lpstr>How do SMBH form?</vt:lpstr>
      <vt:lpstr>Hints from unresolved backgrounds</vt:lpstr>
      <vt:lpstr>Fingerprint of the first Black Holes?</vt:lpstr>
      <vt:lpstr>CXB: Expected Angular and Energy Distribution</vt:lpstr>
      <vt:lpstr>The new Frontier of the X-ray Background is at z~7-10 !</vt:lpstr>
      <vt:lpstr>Summary / Conclusions</vt:lpstr>
      <vt:lpstr>Mahalo </vt:lpstr>
    </vt:vector>
  </TitlesOfParts>
  <Company>Mutter Theresa der Tiere (MTT)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Die Sonne im Röntgenlicht</dc:title>
  <dc:creator>vela stelzer</dc:creator>
  <cp:lastModifiedBy>Günther Hasinger</cp:lastModifiedBy>
  <cp:revision>795</cp:revision>
  <cp:lastPrinted>2001-07-13T06:30:41Z</cp:lastPrinted>
  <dcterms:created xsi:type="dcterms:W3CDTF">2010-06-09T21:23:17Z</dcterms:created>
  <dcterms:modified xsi:type="dcterms:W3CDTF">2013-12-11T22:11:18Z</dcterms:modified>
</cp:coreProperties>
</file>